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4591" r:id="rId1"/>
    <p:sldMasterId id="2147484774" r:id="rId2"/>
  </p:sldMasterIdLst>
  <p:notesMasterIdLst>
    <p:notesMasterId r:id="rId11"/>
  </p:notesMasterIdLst>
  <p:handoutMasterIdLst>
    <p:handoutMasterId r:id="rId12"/>
  </p:handoutMasterIdLst>
  <p:sldIdLst>
    <p:sldId id="738" r:id="rId3"/>
    <p:sldId id="979" r:id="rId4"/>
    <p:sldId id="981" r:id="rId5"/>
    <p:sldId id="980" r:id="rId6"/>
    <p:sldId id="975" r:id="rId7"/>
    <p:sldId id="961" r:id="rId8"/>
    <p:sldId id="982" r:id="rId9"/>
    <p:sldId id="983" r:id="rId10"/>
  </p:sldIdLst>
  <p:sldSz cx="9906000" cy="6858000" type="A4"/>
  <p:notesSz cx="6805613" cy="9939338"/>
  <p:defaultTextStyle>
    <a:defPPr>
      <a:defRPr lang="ja-JP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CF6"/>
    <a:srgbClr val="1B85AD"/>
    <a:srgbClr val="60C6CD"/>
    <a:srgbClr val="5FC5CD"/>
    <a:srgbClr val="5FC6CD"/>
    <a:srgbClr val="9BC1FF"/>
    <a:srgbClr val="4F81BD"/>
    <a:srgbClr val="0070C0"/>
    <a:srgbClr val="F876E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3296810-A885-4BE3-A3E7-6D5BEEA58F35}" styleName="中間スタイル 2 - アクセント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8" autoAdjust="0"/>
    <p:restoredTop sz="92354" autoAdjust="0"/>
  </p:normalViewPr>
  <p:slideViewPr>
    <p:cSldViewPr snapToGrid="0">
      <p:cViewPr>
        <p:scale>
          <a:sx n="100" d="100"/>
          <a:sy n="100" d="100"/>
        </p:scale>
        <p:origin x="648" y="304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-3918" y="-114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9575" cy="496888"/>
          </a:xfrm>
          <a:prstGeom prst="rect">
            <a:avLst/>
          </a:prstGeom>
        </p:spPr>
        <p:txBody>
          <a:bodyPr vert="horz" lIns="91347" tIns="45673" rIns="91347" bIns="45673" rtlCol="0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quarter" idx="1"/>
          </p:nvPr>
        </p:nvSpPr>
        <p:spPr>
          <a:xfrm>
            <a:off x="3854452" y="0"/>
            <a:ext cx="2949575" cy="496888"/>
          </a:xfrm>
          <a:prstGeom prst="rect">
            <a:avLst/>
          </a:prstGeom>
        </p:spPr>
        <p:txBody>
          <a:bodyPr vert="horz" wrap="square" lIns="91347" tIns="45673" rIns="91347" bIns="4567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6021DD27-859A-4E77-A4CA-6EB49DEB4B3E}" type="datetime1">
              <a:rPr lang="ja-JP" altLang="en-US"/>
              <a:pPr>
                <a:defRPr/>
              </a:pPr>
              <a:t>2019/5/14</a:t>
            </a:fld>
            <a:endParaRPr lang="ja-JP" altLang="en-US" dirty="0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2"/>
          </p:nvPr>
        </p:nvSpPr>
        <p:spPr>
          <a:xfrm>
            <a:off x="2" y="9440867"/>
            <a:ext cx="2949575" cy="496887"/>
          </a:xfrm>
          <a:prstGeom prst="rect">
            <a:avLst/>
          </a:prstGeom>
        </p:spPr>
        <p:txBody>
          <a:bodyPr vert="horz" lIns="91347" tIns="45673" rIns="91347" bIns="45673" rtlCol="0" anchor="b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3"/>
          </p:nvPr>
        </p:nvSpPr>
        <p:spPr>
          <a:xfrm>
            <a:off x="3854452" y="9440867"/>
            <a:ext cx="2949575" cy="496887"/>
          </a:xfrm>
          <a:prstGeom prst="rect">
            <a:avLst/>
          </a:prstGeom>
        </p:spPr>
        <p:txBody>
          <a:bodyPr vert="horz" wrap="square" lIns="91347" tIns="45673" rIns="91347" bIns="4567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77EA4260-38EC-444F-9609-C8390D710BD6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934916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9575" cy="496888"/>
          </a:xfrm>
          <a:prstGeom prst="rect">
            <a:avLst/>
          </a:prstGeom>
        </p:spPr>
        <p:txBody>
          <a:bodyPr vert="horz" lIns="91347" tIns="45673" rIns="91347" bIns="45673" rtlCol="0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54452" y="0"/>
            <a:ext cx="2949575" cy="496888"/>
          </a:xfrm>
          <a:prstGeom prst="rect">
            <a:avLst/>
          </a:prstGeom>
        </p:spPr>
        <p:txBody>
          <a:bodyPr vert="horz" wrap="square" lIns="91347" tIns="45673" rIns="91347" bIns="4567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6882ECE9-DCB0-4E25-85D4-9D638195353A}" type="datetime1">
              <a:rPr lang="ja-JP" altLang="en-US"/>
              <a:pPr>
                <a:defRPr/>
              </a:pPr>
              <a:t>2019/5/14</a:t>
            </a:fld>
            <a:endParaRPr lang="ja-JP" altLang="en-US" dirty="0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83213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47" tIns="45673" rIns="91347" bIns="45673" rtlCol="0" anchor="ctr"/>
          <a:lstStyle/>
          <a:p>
            <a:pPr lvl="0"/>
            <a:endParaRPr lang="ja-JP" altLang="en-US" noProof="0" dirty="0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1040" y="4721225"/>
            <a:ext cx="5443537" cy="4471988"/>
          </a:xfrm>
          <a:prstGeom prst="rect">
            <a:avLst/>
          </a:prstGeom>
        </p:spPr>
        <p:txBody>
          <a:bodyPr vert="horz" wrap="square" lIns="91347" tIns="45673" rIns="91347" bIns="45673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2" y="9440867"/>
            <a:ext cx="2949575" cy="496887"/>
          </a:xfrm>
          <a:prstGeom prst="rect">
            <a:avLst/>
          </a:prstGeom>
        </p:spPr>
        <p:txBody>
          <a:bodyPr vert="horz" lIns="91347" tIns="45673" rIns="91347" bIns="45673" rtlCol="0" anchor="b"/>
          <a:lstStyle>
            <a:lvl1pPr algn="l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54452" y="9440867"/>
            <a:ext cx="2949575" cy="496887"/>
          </a:xfrm>
          <a:prstGeom prst="rect">
            <a:avLst/>
          </a:prstGeom>
        </p:spPr>
        <p:txBody>
          <a:bodyPr vert="horz" wrap="square" lIns="91347" tIns="45673" rIns="91347" bIns="4567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94170B91-D133-48AE-8ED0-EEB8421F4F06}" type="slidenum">
              <a:rPr lang="ja-JP" altLang="en-US"/>
              <a:pPr>
                <a:defRPr/>
              </a:pPr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561163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スライド イメージ プレースホル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711200" y="744538"/>
            <a:ext cx="5383213" cy="3727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5" name="ノート プレースホル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endParaRPr lang="ja-JP" altLang="en-US" dirty="0"/>
          </a:p>
        </p:txBody>
      </p:sp>
      <p:sp>
        <p:nvSpPr>
          <p:cNvPr id="13316" name="スライド番号プレースホルダ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5D461A7-582B-4C4A-9FD3-4C480824DC6C}" type="slidenum">
              <a:rPr lang="ja-JP" altLang="en-US" smtClean="0">
                <a:solidFill>
                  <a:prstClr val="black"/>
                </a:solidFill>
              </a:rPr>
              <a:pPr/>
              <a:t>0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02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8828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2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80353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3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445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4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9437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5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2658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6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71095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ＭＳ Ｐ明朝" pitchFamily="18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A991952-492F-4BB2-93EC-FAAE9D622808}" type="slidenum">
              <a:rPr lang="en-US" altLang="ja-JP" smtClean="0">
                <a:ea typeface="ＭＳ Ｐゴシック" charset="-128"/>
              </a:rPr>
              <a:pPr eaLnBrk="1" hangingPunct="1">
                <a:spcBef>
                  <a:spcPct val="0"/>
                </a:spcBef>
              </a:pPr>
              <a:t>7</a:t>
            </a:fld>
            <a:endParaRPr lang="en-US" altLang="ja-JP">
              <a:ea typeface="ＭＳ Ｐゴシック" charset="-128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>
              <a:lnSpc>
                <a:spcPts val="2000"/>
              </a:lnSpc>
              <a:buClrTx/>
              <a:buSzTx/>
              <a:buFontTx/>
              <a:buNone/>
            </a:pPr>
            <a:endParaRPr lang="en-US" altLang="ja-JP" b="1" dirty="0">
              <a:latin typeface="ＭＳ Ｐゴシック" charset="-128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48075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68296" y="2130480"/>
            <a:ext cx="9369425" cy="1069975"/>
          </a:xfrm>
          <a:prstGeom prst="rect">
            <a:avLst/>
          </a:prstGeom>
        </p:spPr>
        <p:txBody>
          <a:bodyPr anchor="ctr"/>
          <a:lstStyle>
            <a:lvl1pPr>
              <a:defRPr sz="4000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268296" y="3886255"/>
            <a:ext cx="9369425" cy="8858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メイリオ" pitchFamily="50" charset="-128"/>
                <a:ea typeface="メイリオ" pitchFamily="50" charset="-128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514846EA-EDBC-4A54-82BD-7D1DBF5BB963}" type="slidenum">
              <a:rPr lang="ja-JP" alt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76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9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7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793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0176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257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057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546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942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7331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570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コンテンツ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8824220" y="6587600"/>
            <a:ext cx="1081801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 smtClean="0">
                <a:solidFill>
                  <a:prstClr val="white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white"/>
              </a:solidFill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0" y="123372"/>
            <a:ext cx="9906000" cy="6150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50" dirty="0">
              <a:solidFill>
                <a:prstClr val="black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789" y="133400"/>
            <a:ext cx="19003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800" b="1" dirty="0">
                <a:solidFill>
                  <a:srgbClr val="4BACC6">
                    <a:lumMod val="20000"/>
                    <a:lumOff val="80000"/>
                  </a:srgb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LUCA</a:t>
            </a:r>
            <a:endParaRPr lang="ja-JP" altLang="en-US" sz="4800" b="1" dirty="0">
              <a:solidFill>
                <a:srgbClr val="4BACC6">
                  <a:lumMod val="20000"/>
                  <a:lumOff val="80000"/>
                </a:srgb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977928" y="156221"/>
            <a:ext cx="7834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prstClr val="white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Web</a:t>
            </a:r>
            <a:r>
              <a:rPr lang="ja-JP" altLang="en-US" dirty="0">
                <a:solidFill>
                  <a:prstClr val="white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環境でブラウザから利用でき、エントリー業務に幅広く適応が可能な</a:t>
            </a:r>
            <a:endParaRPr lang="en-US" altLang="ja-JP" dirty="0">
              <a:solidFill>
                <a:prstClr val="white"/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  <a:p>
            <a:r>
              <a:rPr lang="ja-JP" altLang="en-US" dirty="0">
                <a:solidFill>
                  <a:prstClr val="white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設定型の汎用エントリアプリケーションです。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157322" y="6718904"/>
            <a:ext cx="136287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500" dirty="0">
                <a:solidFill>
                  <a:prstClr val="white"/>
                </a:solidFill>
              </a:rPr>
              <a:t>2017,primagest,Inc. ALL Rights Reserved</a:t>
            </a:r>
            <a:endParaRPr lang="ja-JP" altLang="en-US" sz="500" dirty="0">
              <a:solidFill>
                <a:prstClr val="white"/>
              </a:solidFill>
            </a:endParaRPr>
          </a:p>
        </p:txBody>
      </p:sp>
      <p:pic>
        <p:nvPicPr>
          <p:cNvPr id="12" name="Picture 2" descr="C:\Users\m-washi\Pictures\head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096" y="6589828"/>
            <a:ext cx="1236704" cy="17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角丸四角形 12"/>
          <p:cNvSpPr/>
          <p:nvPr/>
        </p:nvSpPr>
        <p:spPr>
          <a:xfrm>
            <a:off x="102747" y="777150"/>
            <a:ext cx="9700507" cy="5787236"/>
          </a:xfrm>
          <a:prstGeom prst="roundRect">
            <a:avLst>
              <a:gd name="adj" fmla="val 249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50" dirty="0">
              <a:solidFill>
                <a:prstClr val="black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2694" y="926417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1800" b="1">
                <a:solidFill>
                  <a:schemeClr val="accent5">
                    <a:lumMod val="75000"/>
                  </a:schemeClr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22969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0905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620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858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079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1336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1133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9618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6829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6910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59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7144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8894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7028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1919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7973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2610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84143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8559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87993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92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16892" y="103460"/>
            <a:ext cx="8804517" cy="391639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95300" y="1500190"/>
            <a:ext cx="8915400" cy="4525962"/>
          </a:xfrm>
          <a:prstGeom prst="rect">
            <a:avLst/>
          </a:prstGeom>
        </p:spPr>
        <p:txBody>
          <a:bodyPr lIns="104306" tIns="52153" rIns="104306" bIns="52153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16"/>
          <p:cNvSpPr>
            <a:spLocks noGrp="1"/>
          </p:cNvSpPr>
          <p:nvPr>
            <p:ph type="dt" sz="half" idx="10"/>
          </p:nvPr>
        </p:nvSpPr>
        <p:spPr>
          <a:xfrm>
            <a:off x="495302" y="6356352"/>
            <a:ext cx="2311400" cy="365125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384552" y="6356352"/>
            <a:ext cx="3136900" cy="365125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スライド番号プレースホルダー 11"/>
          <p:cNvSpPr>
            <a:spLocks noGrp="1"/>
          </p:cNvSpPr>
          <p:nvPr>
            <p:ph type="sldNum" sz="quarter" idx="12"/>
          </p:nvPr>
        </p:nvSpPr>
        <p:spPr>
          <a:xfrm>
            <a:off x="9264817" y="6498043"/>
            <a:ext cx="291179" cy="19581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56A889-EFA2-4181-BAF1-D374C0226750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9594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75456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2480" y="0"/>
            <a:ext cx="9285977" cy="461665"/>
          </a:xfrm>
          <a:prstGeom prst="rect">
            <a:avLst/>
          </a:prstGeom>
        </p:spPr>
        <p:txBody>
          <a:bodyPr wrap="none" lIns="91438" tIns="71998" rIns="91438" bIns="35999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1" y="838203"/>
            <a:ext cx="9431338" cy="5353049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045324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772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86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001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801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18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31123" y="221610"/>
            <a:ext cx="9285977" cy="461665"/>
          </a:xfrm>
          <a:prstGeom prst="rect">
            <a:avLst/>
          </a:prstGeom>
        </p:spPr>
        <p:txBody>
          <a:bodyPr wrap="none" tIns="72000" bIns="36000" anchor="ctr" anchorCtr="0">
            <a:noAutofit/>
          </a:bodyPr>
          <a:lstStyle>
            <a:lvl1pPr algn="l">
              <a:defRPr sz="2000" b="1">
                <a:latin typeface="メイリオ" pitchFamily="50" charset="-128"/>
                <a:ea typeface="メイリオ" pitchFamily="50" charset="-128"/>
              </a:defRPr>
            </a:lvl1pPr>
          </a:lstStyle>
          <a:p>
            <a:r>
              <a:rPr lang="ja-JP" altLang="en-US" dirty="0"/>
              <a:t>マスタ タイトルの書式設定</a:t>
            </a:r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quarter" idx="13"/>
          </p:nvPr>
        </p:nvSpPr>
        <p:spPr>
          <a:xfrm>
            <a:off x="237333" y="838200"/>
            <a:ext cx="9431338" cy="53530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メイリオ" pitchFamily="50" charset="-128"/>
                <a:ea typeface="メイリオ" pitchFamily="50" charset="-128"/>
              </a:defRPr>
            </a:lvl1pPr>
            <a:lvl2pPr>
              <a:defRPr sz="1400">
                <a:latin typeface="メイリオ" pitchFamily="50" charset="-128"/>
                <a:ea typeface="メイリオ" pitchFamily="50" charset="-128"/>
              </a:defRPr>
            </a:lvl2pPr>
            <a:lvl3pPr>
              <a:defRPr sz="1200">
                <a:latin typeface="メイリオ" pitchFamily="50" charset="-128"/>
                <a:ea typeface="メイリオ" pitchFamily="50" charset="-128"/>
              </a:defRPr>
            </a:lvl3pPr>
            <a:lvl4pPr>
              <a:defRPr sz="1100">
                <a:latin typeface="メイリオ" pitchFamily="50" charset="-128"/>
                <a:ea typeface="メイリオ" pitchFamily="50" charset="-128"/>
              </a:defRPr>
            </a:lvl4pPr>
            <a:lvl5pPr>
              <a:defRPr sz="1000">
                <a:latin typeface="メイリオ" pitchFamily="50" charset="-128"/>
                <a:ea typeface="メイリオ" pitchFamily="50" charset="-128"/>
              </a:defRPr>
            </a:lvl5pPr>
          </a:lstStyle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4"/>
          </p:nvPr>
        </p:nvSpPr>
        <p:spPr>
          <a:xfrm>
            <a:off x="176213" y="6592888"/>
            <a:ext cx="23114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5"/>
          </p:nvPr>
        </p:nvSpPr>
        <p:spPr>
          <a:xfrm>
            <a:off x="3384550" y="6592888"/>
            <a:ext cx="3136900" cy="215900"/>
          </a:xfrm>
          <a:prstGeom prst="rect">
            <a:avLst/>
          </a:prstGeom>
        </p:spPr>
        <p:txBody>
          <a:bodyPr anchor="ctr" anchorCtr="0">
            <a:spAutoFit/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sz="800">
                <a:latin typeface="メイリオ" pitchFamily="50" charset="-128"/>
                <a:ea typeface="メイリオ" pitchFamily="50" charset="-128"/>
                <a:cs typeface="+mn-cs"/>
              </a:defRPr>
            </a:lvl1pPr>
          </a:lstStyle>
          <a:p>
            <a:pPr>
              <a:defRPr/>
            </a:pPr>
            <a:endParaRPr lang="ja-JP" altLang="en-US">
              <a:solidFill>
                <a:prstClr val="black"/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6"/>
          </p:nvPr>
        </p:nvSpPr>
        <p:spPr>
          <a:xfrm>
            <a:off x="7358063" y="6592888"/>
            <a:ext cx="2311400" cy="215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defRPr>
            </a:lvl1pPr>
          </a:lstStyle>
          <a:p>
            <a:pPr>
              <a:defRPr/>
            </a:pPr>
            <a:fld id="{F0D25750-1F88-4052-B154-F0AEA60CF119}" type="slidenum">
              <a:rPr lang="ja-JP" alt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ja-JP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00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/>
        </p:nvSpPr>
        <p:spPr>
          <a:xfrm>
            <a:off x="165101" y="6458363"/>
            <a:ext cx="8110538" cy="301625"/>
          </a:xfrm>
          <a:prstGeom prst="rect">
            <a:avLst/>
          </a:prstGeom>
          <a:solidFill>
            <a:srgbClr val="1B85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 dirty="0">
              <a:solidFill>
                <a:prstClr val="white"/>
              </a:solidFill>
            </a:endParaRPr>
          </a:p>
        </p:txBody>
      </p:sp>
      <p:pic>
        <p:nvPicPr>
          <p:cNvPr id="1027" name="図 7" descr="Logo_primagest_RGB.jpg"/>
          <p:cNvPicPr>
            <a:picLocks noChangeAspect="1"/>
          </p:cNvPicPr>
          <p:nvPr/>
        </p:nvPicPr>
        <p:blipFill>
          <a:blip r:embed="rId41"/>
          <a:srcRect/>
          <a:stretch>
            <a:fillRect/>
          </a:stretch>
        </p:blipFill>
        <p:spPr bwMode="auto">
          <a:xfrm>
            <a:off x="8275641" y="6409102"/>
            <a:ext cx="1522412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テキスト ボックス 12"/>
          <p:cNvSpPr txBox="1">
            <a:spLocks noChangeArrowheads="1"/>
          </p:cNvSpPr>
          <p:nvPr/>
        </p:nvSpPr>
        <p:spPr bwMode="auto">
          <a:xfrm>
            <a:off x="8274053" y="6639629"/>
            <a:ext cx="1484702" cy="169277"/>
          </a:xfrm>
          <a:prstGeom prst="rect">
            <a:avLst/>
          </a:prstGeom>
          <a:noFill/>
          <a:ln>
            <a:noFill/>
          </a:ln>
          <a:extLst/>
        </p:spPr>
        <p:txBody>
          <a:bodyPr wrap="none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ja-JP" altLang="en-US" sz="500" dirty="0">
                <a:solidFill>
                  <a:prstClr val="black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20</a:t>
            </a:r>
            <a:r>
              <a:rPr lang="en-US" altLang="ja-JP" sz="500" dirty="0">
                <a:solidFill>
                  <a:prstClr val="black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18,primagest,Inc. ALL Rights Reserved</a:t>
            </a:r>
            <a:endParaRPr lang="ja-JP" altLang="en-US" sz="500" dirty="0">
              <a:solidFill>
                <a:prstClr val="black"/>
              </a:solidFill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cxnSp>
        <p:nvCxnSpPr>
          <p:cNvPr id="14" name="直線コネクタ 13"/>
          <p:cNvCxnSpPr/>
          <p:nvPr/>
        </p:nvCxnSpPr>
        <p:spPr>
          <a:xfrm rot="5400000" flipH="1" flipV="1">
            <a:off x="-84931" y="424656"/>
            <a:ext cx="546100" cy="1588"/>
          </a:xfrm>
          <a:prstGeom prst="line">
            <a:avLst/>
          </a:prstGeom>
          <a:ln w="50800" cap="flat" cmpd="sng" algn="ctr">
            <a:solidFill>
              <a:srgbClr val="1B85A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 rot="5400000" flipH="1" flipV="1">
            <a:off x="25401" y="423889"/>
            <a:ext cx="546100" cy="3175"/>
          </a:xfrm>
          <a:prstGeom prst="line">
            <a:avLst/>
          </a:prstGeom>
          <a:ln w="50800" cap="flat" cmpd="sng" algn="ctr">
            <a:solidFill>
              <a:srgbClr val="55595B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/>
          <p:cNvCxnSpPr/>
          <p:nvPr/>
        </p:nvCxnSpPr>
        <p:spPr>
          <a:xfrm>
            <a:off x="165103" y="711200"/>
            <a:ext cx="9504363" cy="1588"/>
          </a:xfrm>
          <a:prstGeom prst="line">
            <a:avLst/>
          </a:prstGeom>
          <a:ln w="34925" cap="flat" cmpd="sng" algn="ctr">
            <a:solidFill>
              <a:srgbClr val="1B85A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012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92" r:id="rId1"/>
    <p:sldLayoutId id="2147484593" r:id="rId2"/>
    <p:sldLayoutId id="2147484594" r:id="rId3"/>
    <p:sldLayoutId id="2147484595" r:id="rId4"/>
    <p:sldLayoutId id="2147484596" r:id="rId5"/>
    <p:sldLayoutId id="2147484597" r:id="rId6"/>
    <p:sldLayoutId id="2147484598" r:id="rId7"/>
    <p:sldLayoutId id="2147484599" r:id="rId8"/>
    <p:sldLayoutId id="2147484600" r:id="rId9"/>
    <p:sldLayoutId id="2147484601" r:id="rId10"/>
    <p:sldLayoutId id="2147484602" r:id="rId11"/>
    <p:sldLayoutId id="2147484603" r:id="rId12"/>
    <p:sldLayoutId id="2147484604" r:id="rId13"/>
    <p:sldLayoutId id="2147484605" r:id="rId14"/>
    <p:sldLayoutId id="2147484606" r:id="rId15"/>
    <p:sldLayoutId id="2147484607" r:id="rId16"/>
    <p:sldLayoutId id="2147484608" r:id="rId17"/>
    <p:sldLayoutId id="2147484609" r:id="rId18"/>
    <p:sldLayoutId id="2147484610" r:id="rId19"/>
    <p:sldLayoutId id="2147484611" r:id="rId20"/>
    <p:sldLayoutId id="2147484612" r:id="rId21"/>
    <p:sldLayoutId id="2147484613" r:id="rId22"/>
    <p:sldLayoutId id="2147484614" r:id="rId23"/>
    <p:sldLayoutId id="2147484615" r:id="rId24"/>
    <p:sldLayoutId id="2147484616" r:id="rId25"/>
    <p:sldLayoutId id="2147484617" r:id="rId26"/>
    <p:sldLayoutId id="2147484618" r:id="rId27"/>
    <p:sldLayoutId id="2147484619" r:id="rId28"/>
    <p:sldLayoutId id="2147484620" r:id="rId29"/>
    <p:sldLayoutId id="2147484621" r:id="rId30"/>
    <p:sldLayoutId id="2147484622" r:id="rId31"/>
    <p:sldLayoutId id="2147484624" r:id="rId32"/>
    <p:sldLayoutId id="2147484623" r:id="rId33"/>
    <p:sldLayoutId id="2147484625" r:id="rId34"/>
    <p:sldLayoutId id="2147484626" r:id="rId35"/>
    <p:sldLayoutId id="2147484627" r:id="rId36"/>
    <p:sldLayoutId id="2147484628" r:id="rId37"/>
    <p:sldLayoutId id="2147484629" r:id="rId38"/>
    <p:sldLayoutId id="2147484782" r:id="rId39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200025" y="6453188"/>
            <a:ext cx="7416800" cy="298450"/>
          </a:xfrm>
          <a:prstGeom prst="rect">
            <a:avLst/>
          </a:prstGeom>
          <a:solidFill>
            <a:srgbClr val="1B85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0" hangingPunct="0">
              <a:defRPr/>
            </a:pPr>
            <a:endParaRPr kumimoji="0" lang="ja-JP" altLang="en-US" sz="1600" b="1">
              <a:solidFill>
                <a:prstClr val="white"/>
              </a:solidFill>
            </a:endParaRPr>
          </a:p>
        </p:txBody>
      </p:sp>
      <p:pic>
        <p:nvPicPr>
          <p:cNvPr id="1027" name="図 7" descr="Logo_primagest_RGB.jpg"/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8337550" y="6370638"/>
            <a:ext cx="1522413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28" name="直線コネクタ 13"/>
          <p:cNvCxnSpPr>
            <a:cxnSpLocks noChangeShapeType="1"/>
          </p:cNvCxnSpPr>
          <p:nvPr userDrawn="1"/>
        </p:nvCxnSpPr>
        <p:spPr bwMode="auto">
          <a:xfrm flipV="1">
            <a:off x="242888" y="193675"/>
            <a:ext cx="0" cy="355600"/>
          </a:xfrm>
          <a:prstGeom prst="line">
            <a:avLst/>
          </a:prstGeom>
          <a:noFill/>
          <a:ln w="50800" algn="ctr">
            <a:solidFill>
              <a:srgbClr val="1B85AD"/>
            </a:solidFill>
            <a:round/>
            <a:headEnd/>
            <a:tailEnd/>
          </a:ln>
        </p:spPr>
      </p:cxnSp>
      <p:cxnSp>
        <p:nvCxnSpPr>
          <p:cNvPr id="1029" name="直線コネクタ 14"/>
          <p:cNvCxnSpPr>
            <a:cxnSpLocks noChangeShapeType="1"/>
          </p:cNvCxnSpPr>
          <p:nvPr userDrawn="1"/>
        </p:nvCxnSpPr>
        <p:spPr bwMode="auto">
          <a:xfrm flipV="1">
            <a:off x="352425" y="193675"/>
            <a:ext cx="0" cy="354013"/>
          </a:xfrm>
          <a:prstGeom prst="line">
            <a:avLst/>
          </a:prstGeom>
          <a:noFill/>
          <a:ln w="50800" algn="ctr">
            <a:solidFill>
              <a:srgbClr val="55595B"/>
            </a:solidFill>
            <a:round/>
            <a:headEnd/>
            <a:tailEnd/>
          </a:ln>
        </p:spPr>
      </p:cxnSp>
      <p:cxnSp>
        <p:nvCxnSpPr>
          <p:cNvPr id="7" name="直線コネクタ 6"/>
          <p:cNvCxnSpPr/>
          <p:nvPr userDrawn="1"/>
        </p:nvCxnSpPr>
        <p:spPr>
          <a:xfrm>
            <a:off x="219075" y="547688"/>
            <a:ext cx="9413875" cy="1587"/>
          </a:xfrm>
          <a:prstGeom prst="line">
            <a:avLst/>
          </a:prstGeom>
          <a:ln w="34925" cap="flat" cmpd="sng" algn="ctr">
            <a:solidFill>
              <a:srgbClr val="1B85AD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Box 26"/>
          <p:cNvSpPr txBox="1">
            <a:spLocks noChangeArrowheads="1"/>
          </p:cNvSpPr>
          <p:nvPr userDrawn="1"/>
        </p:nvSpPr>
        <p:spPr bwMode="auto">
          <a:xfrm>
            <a:off x="171450" y="6453188"/>
            <a:ext cx="8937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algn="ctr" defTabSz="914400" eaLnBrk="1" hangingPunct="1">
              <a:spcBef>
                <a:spcPct val="50000"/>
              </a:spcBef>
              <a:defRPr/>
            </a:pPr>
            <a:r>
              <a:rPr lang="en-US" altLang="ja-JP" sz="1000" dirty="0">
                <a:solidFill>
                  <a:prstClr val="white"/>
                </a:solidFill>
                <a:latin typeface="Tahoma" panose="020B0604030504040204" pitchFamily="34" charset="0"/>
              </a:rPr>
              <a:t>Page. </a:t>
            </a:r>
            <a:fld id="{45D7930F-C7A7-4A43-80D5-7F0DC8F47726}" type="slidenum">
              <a:rPr lang="en-US" altLang="ja-JP" sz="1000">
                <a:solidFill>
                  <a:prstClr val="white"/>
                </a:solidFill>
                <a:latin typeface="Tahoma" panose="020B0604030504040204" pitchFamily="34" charset="0"/>
              </a:rPr>
              <a:pPr algn="ctr" defTabSz="914400" eaLnBrk="1" hangingPunct="1">
                <a:spcBef>
                  <a:spcPct val="50000"/>
                </a:spcBef>
                <a:defRPr/>
              </a:pPr>
              <a:t>‹#›</a:t>
            </a:fld>
            <a:r>
              <a:rPr lang="en-US" altLang="ja-JP" sz="1200" dirty="0">
                <a:solidFill>
                  <a:prstClr val="black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1031" name="Text Box 10"/>
          <p:cNvSpPr txBox="1">
            <a:spLocks noChangeArrowheads="1"/>
          </p:cNvSpPr>
          <p:nvPr userDrawn="1"/>
        </p:nvSpPr>
        <p:spPr bwMode="auto">
          <a:xfrm>
            <a:off x="7680325" y="6619875"/>
            <a:ext cx="2119170" cy="123111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>
            <a:spAutoFit/>
          </a:bodyPr>
          <a:lstStyle/>
          <a:p>
            <a:pPr defTabSz="914400" eaLnBrk="0" hangingPunct="0">
              <a:defRPr/>
            </a:pPr>
            <a:r>
              <a:rPr kumimoji="0" lang="en-US" altLang="ja-JP" sz="800" dirty="0">
                <a:solidFill>
                  <a:prstClr val="black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©2018,Primagest,Inc. All Rights Reserved</a:t>
            </a:r>
          </a:p>
        </p:txBody>
      </p:sp>
      <p:sp>
        <p:nvSpPr>
          <p:cNvPr id="10" name="テキスト ボックス 9"/>
          <p:cNvSpPr txBox="1"/>
          <p:nvPr userDrawn="1"/>
        </p:nvSpPr>
        <p:spPr>
          <a:xfrm>
            <a:off x="8302580" y="107340"/>
            <a:ext cx="140294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defTabSz="914400"/>
            <a:r>
              <a:rPr lang="en-US" altLang="ja-JP" dirty="0">
                <a:solidFill>
                  <a:srgbClr val="FF0000"/>
                </a:solidFill>
              </a:rPr>
              <a:t>Confidential</a:t>
            </a:r>
            <a:endParaRPr lang="ja-JP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1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6" r:id="rId1"/>
    <p:sldLayoutId id="2147484779" r:id="rId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/>
          <p:cNvSpPr/>
          <p:nvPr/>
        </p:nvSpPr>
        <p:spPr>
          <a:xfrm>
            <a:off x="200027" y="1807676"/>
            <a:ext cx="6985000" cy="1568450"/>
          </a:xfrm>
          <a:prstGeom prst="rect">
            <a:avLst/>
          </a:prstGeom>
          <a:solidFill>
            <a:srgbClr val="1B85A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ja-JP" altLang="en-US" sz="1600" dirty="0">
              <a:solidFill>
                <a:prstClr val="white"/>
              </a:solidFill>
              <a:latin typeface="Meiryo UI" panose="020B0604030504040204" pitchFamily="50" charset="-128"/>
              <a:ea typeface="Meiryo UI" panose="020B0604030504040204" pitchFamily="50" charset="-128"/>
              <a:cs typeface="Meiryo UI" panose="020B0604030504040204" pitchFamily="50" charset="-128"/>
            </a:endParaRPr>
          </a:p>
        </p:txBody>
      </p:sp>
      <p:sp>
        <p:nvSpPr>
          <p:cNvPr id="4099" name="テキスト ボックス 8"/>
          <p:cNvSpPr txBox="1">
            <a:spLocks noChangeArrowheads="1"/>
          </p:cNvSpPr>
          <p:nvPr/>
        </p:nvSpPr>
        <p:spPr bwMode="auto">
          <a:xfrm>
            <a:off x="283688" y="2187177"/>
            <a:ext cx="681037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1" hangingPunct="1"/>
            <a:r>
              <a:rPr lang="en-US" altLang="ja-JP" sz="2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</a:t>
            </a:r>
            <a:r>
              <a:rPr lang="ja-JP" altLang="en-US" sz="2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ビジネス</a:t>
            </a:r>
            <a:r>
              <a:rPr lang="ja-JP" altLang="en-US" sz="24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推進室 </a:t>
            </a:r>
            <a:endParaRPr lang="en-US" altLang="ja-JP" sz="2400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 eaLnBrk="1" hangingPunct="1"/>
            <a:r>
              <a:rPr lang="en-US" altLang="ja-JP" sz="2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-- </a:t>
            </a:r>
            <a:r>
              <a:rPr lang="ja-JP" altLang="en-US" sz="24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帳票判断メソッド</a:t>
            </a:r>
            <a:r>
              <a:rPr lang="en-US" altLang="ja-JP" sz="24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--</a:t>
            </a:r>
          </a:p>
        </p:txBody>
      </p:sp>
      <p:pic>
        <p:nvPicPr>
          <p:cNvPr id="4100" name="図 9" descr="Logo_primagest_RGB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03957" y="1844826"/>
            <a:ext cx="2141537" cy="42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テキスト ボックス 11"/>
          <p:cNvSpPr txBox="1">
            <a:spLocks noChangeArrowheads="1"/>
          </p:cNvSpPr>
          <p:nvPr/>
        </p:nvSpPr>
        <p:spPr bwMode="auto">
          <a:xfrm>
            <a:off x="7288662" y="3113965"/>
            <a:ext cx="184731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altLang="ja-JP" sz="1050" dirty="0">
              <a:solidFill>
                <a:prstClr val="black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6" name="テキスト ボックス 10"/>
          <p:cNvSpPr txBox="1">
            <a:spLocks noChangeArrowheads="1"/>
          </p:cNvSpPr>
          <p:nvPr/>
        </p:nvSpPr>
        <p:spPr bwMode="auto">
          <a:xfrm>
            <a:off x="7307263" y="2656347"/>
            <a:ext cx="1888356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pPr algn="r" eaLnBrk="1" hangingPunct="1">
              <a:lnSpc>
                <a:spcPts val="1500"/>
              </a:lnSpc>
            </a:pP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株式会社プリマジェスト</a:t>
            </a:r>
            <a:endParaRPr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r" eaLnBrk="1" hangingPunct="1">
              <a:lnSpc>
                <a:spcPts val="1500"/>
              </a:lnSpc>
            </a:pP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AI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ビジネス推進室</a:t>
            </a:r>
            <a:endParaRPr lang="en-US" altLang="ja-JP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r" eaLnBrk="1" hangingPunct="1">
              <a:lnSpc>
                <a:spcPts val="1500"/>
              </a:lnSpc>
            </a:pP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綿貫　直志</a:t>
            </a:r>
          </a:p>
        </p:txBody>
      </p:sp>
    </p:spTree>
    <p:extLst>
      <p:ext uri="{BB962C8B-B14F-4D97-AF65-F5344CB8AC3E}">
        <p14:creationId xmlns:p14="http://schemas.microsoft.com/office/powerpoint/2010/main" val="716615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644B860-9A5F-334E-8464-5B343D922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141" y="1031207"/>
            <a:ext cx="1350198" cy="84387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32" name="円/楕円 31">
            <a:extLst>
              <a:ext uri="{FF2B5EF4-FFF2-40B4-BE49-F238E27FC236}">
                <a16:creationId xmlns:a16="http://schemas.microsoft.com/office/drawing/2014/main" id="{3FA6C212-CE91-FE4D-A265-402494ACA533}"/>
              </a:ext>
            </a:extLst>
          </p:cNvPr>
          <p:cNvSpPr/>
          <p:nvPr/>
        </p:nvSpPr>
        <p:spPr>
          <a:xfrm>
            <a:off x="3535801" y="4097251"/>
            <a:ext cx="4585513" cy="22915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88779545-EEF0-9B46-8F41-810B19873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5306" y="3907770"/>
            <a:ext cx="791059" cy="791059"/>
          </a:xfrm>
          <a:prstGeom prst="rect">
            <a:avLst/>
          </a:prstGeom>
        </p:spPr>
      </p:pic>
      <p:sp>
        <p:nvSpPr>
          <p:cNvPr id="3" name="円/楕円 2">
            <a:extLst>
              <a:ext uri="{FF2B5EF4-FFF2-40B4-BE49-F238E27FC236}">
                <a16:creationId xmlns:a16="http://schemas.microsoft.com/office/drawing/2014/main" id="{28371178-FF54-894E-8468-567C5C05E692}"/>
              </a:ext>
            </a:extLst>
          </p:cNvPr>
          <p:cNvSpPr/>
          <p:nvPr/>
        </p:nvSpPr>
        <p:spPr>
          <a:xfrm>
            <a:off x="4824667" y="1347534"/>
            <a:ext cx="3080084" cy="19491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全ドキュメントから各単語ベクトルを計算した</a:t>
            </a:r>
            <a:r>
              <a:rPr kumimoji="1" lang="en-US" altLang="ja-JP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Corpus</a:t>
            </a:r>
            <a:endParaRPr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pPr algn="ctr"/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（単語ベクトルモデル）</a:t>
            </a:r>
            <a:endParaRPr kumimoji="1"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pPr algn="ctr"/>
            <a:r>
              <a:rPr kumimoji="1" lang="en-US" altLang="ja-JP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(word2vec)</a:t>
            </a:r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C98BAA05-D7BA-E04C-ACB8-C8CE1D7E85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650" y="1244784"/>
            <a:ext cx="791059" cy="791059"/>
          </a:xfrm>
          <a:prstGeom prst="rect">
            <a:avLst/>
          </a:prstGeom>
        </p:spPr>
      </p:pic>
      <p:sp>
        <p:nvSpPr>
          <p:cNvPr id="8" name="右矢印 7">
            <a:extLst>
              <a:ext uri="{FF2B5EF4-FFF2-40B4-BE49-F238E27FC236}">
                <a16:creationId xmlns:a16="http://schemas.microsoft.com/office/drawing/2014/main" id="{77A5CE36-0A40-A140-885B-E46209DC6942}"/>
              </a:ext>
            </a:extLst>
          </p:cNvPr>
          <p:cNvSpPr/>
          <p:nvPr/>
        </p:nvSpPr>
        <p:spPr>
          <a:xfrm>
            <a:off x="3089883" y="144780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194B4EF-2CFF-3645-A17F-215D3093523C}"/>
              </a:ext>
            </a:extLst>
          </p:cNvPr>
          <p:cNvSpPr txBox="1"/>
          <p:nvPr/>
        </p:nvSpPr>
        <p:spPr>
          <a:xfrm>
            <a:off x="1487903" y="2204291"/>
            <a:ext cx="23968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・分析対象文書から各単語ごとの</a:t>
            </a:r>
            <a:endParaRPr kumimoji="1" lang="en-US" altLang="ja-JP" sz="1200" dirty="0"/>
          </a:p>
          <a:p>
            <a:r>
              <a:rPr kumimoji="1" lang="ja-JP" altLang="en-US" sz="1200"/>
              <a:t>出現頻度を計算する</a:t>
            </a:r>
            <a:endParaRPr kumimoji="1" lang="en-US" altLang="ja-JP" sz="1200" dirty="0"/>
          </a:p>
          <a:p>
            <a:r>
              <a:rPr lang="ja-JP" altLang="en-US" sz="1200"/>
              <a:t>・形態素解析</a:t>
            </a:r>
            <a:endParaRPr kumimoji="1" lang="en-US" altLang="ja-JP" sz="1200" dirty="0"/>
          </a:p>
          <a:p>
            <a:r>
              <a:rPr lang="ja-JP" altLang="en-US" sz="1200"/>
              <a:t>・各品詞ごとに分ち書き処理を行う</a:t>
            </a:r>
            <a:endParaRPr lang="en-US" altLang="ja-JP" sz="1200" dirty="0"/>
          </a:p>
          <a:p>
            <a:r>
              <a:rPr lang="en-US" altLang="ja-JP" sz="1200" dirty="0"/>
              <a:t>※</a:t>
            </a:r>
            <a:r>
              <a:rPr lang="ja-JP" altLang="en-US" sz="1200"/>
              <a:t>英文ドキュメントの場合は、</a:t>
            </a:r>
            <a:endParaRPr lang="en-US" altLang="ja-JP" sz="1200" dirty="0"/>
          </a:p>
          <a:p>
            <a:r>
              <a:rPr lang="ja-JP" altLang="en-US" sz="1200"/>
              <a:t>　　形態素解析の必要はない</a:t>
            </a:r>
            <a:endParaRPr kumimoji="1" lang="ja-JP" altLang="en-US"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2934A88-7354-BE49-9BDE-96F35B87A97D}"/>
              </a:ext>
            </a:extLst>
          </p:cNvPr>
          <p:cNvSpPr txBox="1"/>
          <p:nvPr/>
        </p:nvSpPr>
        <p:spPr>
          <a:xfrm>
            <a:off x="268691" y="92492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分析対象文書</a:t>
            </a:r>
            <a:endParaRPr kumimoji="1" lang="en-US" altLang="ja-JP" sz="1200" dirty="0"/>
          </a:p>
          <a:p>
            <a:r>
              <a:rPr lang="ja-JP" altLang="en-US" sz="1200"/>
              <a:t>（帳票判別）</a:t>
            </a:r>
            <a:endParaRPr kumimoji="1" lang="en-US" altLang="ja-JP" sz="12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F5E3536-BC25-754B-BA90-92CC81EADAD5}"/>
              </a:ext>
            </a:extLst>
          </p:cNvPr>
          <p:cNvSpPr txBox="1"/>
          <p:nvPr/>
        </p:nvSpPr>
        <p:spPr>
          <a:xfrm>
            <a:off x="3007893" y="92091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各単語ごとの</a:t>
            </a:r>
            <a:endParaRPr kumimoji="1" lang="en-US" altLang="ja-JP" sz="1200" dirty="0"/>
          </a:p>
          <a:p>
            <a:r>
              <a:rPr lang="ja-JP" altLang="en-US" sz="1200"/>
              <a:t>出現頻度計算</a:t>
            </a:r>
            <a:endParaRPr kumimoji="1" lang="en-US" altLang="ja-JP" sz="1200" dirty="0"/>
          </a:p>
        </p:txBody>
      </p:sp>
      <p:sp>
        <p:nvSpPr>
          <p:cNvPr id="16" name="フリーフォーム 15">
            <a:extLst>
              <a:ext uri="{FF2B5EF4-FFF2-40B4-BE49-F238E27FC236}">
                <a16:creationId xmlns:a16="http://schemas.microsoft.com/office/drawing/2014/main" id="{778207DB-4125-6548-A903-885252028259}"/>
              </a:ext>
            </a:extLst>
          </p:cNvPr>
          <p:cNvSpPr/>
          <p:nvPr/>
        </p:nvSpPr>
        <p:spPr>
          <a:xfrm>
            <a:off x="4151905" y="1612233"/>
            <a:ext cx="1274478" cy="1792705"/>
          </a:xfrm>
          <a:custGeom>
            <a:avLst/>
            <a:gdLst>
              <a:gd name="connsiteX0" fmla="*/ 0 w 1564247"/>
              <a:gd name="connsiteY0" fmla="*/ 0 h 1792705"/>
              <a:gd name="connsiteX1" fmla="*/ 1564105 w 1564247"/>
              <a:gd name="connsiteY1" fmla="*/ 685800 h 1792705"/>
              <a:gd name="connsiteX2" fmla="*/ 72189 w 1564247"/>
              <a:gd name="connsiteY2" fmla="*/ 1792705 h 179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64247" h="1792705">
                <a:moveTo>
                  <a:pt x="0" y="0"/>
                </a:moveTo>
                <a:cubicBezTo>
                  <a:pt x="776037" y="193508"/>
                  <a:pt x="1552074" y="387016"/>
                  <a:pt x="1564105" y="685800"/>
                </a:cubicBezTo>
                <a:cubicBezTo>
                  <a:pt x="1576137" y="984584"/>
                  <a:pt x="824163" y="1388644"/>
                  <a:pt x="72189" y="1792705"/>
                </a:cubicBezTo>
              </a:path>
            </a:pathLst>
          </a:custGeom>
          <a:noFill/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3497A473-AE85-D845-AF1E-ECA8C7D18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0563" y="4140384"/>
            <a:ext cx="791059" cy="791059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808C929-72D2-484B-99D0-9EEED320158B}"/>
              </a:ext>
            </a:extLst>
          </p:cNvPr>
          <p:cNvSpPr txBox="1"/>
          <p:nvPr/>
        </p:nvSpPr>
        <p:spPr>
          <a:xfrm>
            <a:off x="2097499" y="3391403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単語ベクトルモデルで、</a:t>
            </a:r>
            <a:endParaRPr kumimoji="1" lang="en-US" altLang="ja-JP" sz="1200" dirty="0"/>
          </a:p>
          <a:p>
            <a:r>
              <a:rPr kumimoji="1" lang="ja-JP" altLang="en-US" sz="1200"/>
              <a:t>各単語ごとのベクトルを計算し、</a:t>
            </a:r>
            <a:endParaRPr kumimoji="1" lang="en-US" altLang="ja-JP" sz="1200" dirty="0"/>
          </a:p>
          <a:p>
            <a:r>
              <a:rPr kumimoji="1" lang="ja-JP" altLang="en-US" sz="1200"/>
              <a:t>各単語ベクトルの総和を求める</a:t>
            </a:r>
            <a:endParaRPr kumimoji="1" lang="en-US" altLang="ja-JP" sz="1200" dirty="0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893C0A35-E129-8944-955D-087CEF61D697}"/>
              </a:ext>
            </a:extLst>
          </p:cNvPr>
          <p:cNvSpPr/>
          <p:nvPr/>
        </p:nvSpPr>
        <p:spPr>
          <a:xfrm>
            <a:off x="5029208" y="4299779"/>
            <a:ext cx="1676397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Cluster2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03B76819-A500-3043-BA31-115EBF63C6FD}"/>
              </a:ext>
            </a:extLst>
          </p:cNvPr>
          <p:cNvSpPr/>
          <p:nvPr/>
        </p:nvSpPr>
        <p:spPr>
          <a:xfrm>
            <a:off x="3906402" y="5209300"/>
            <a:ext cx="1676397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Cluster1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7D61C8C6-9273-3A4B-8F68-7C959A5B2801}"/>
              </a:ext>
            </a:extLst>
          </p:cNvPr>
          <p:cNvSpPr/>
          <p:nvPr/>
        </p:nvSpPr>
        <p:spPr>
          <a:xfrm>
            <a:off x="5827298" y="5281492"/>
            <a:ext cx="1676397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Cluster3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D199B7C-5231-9D42-8577-B27DCB5B1757}"/>
              </a:ext>
            </a:extLst>
          </p:cNvPr>
          <p:cNvCxnSpPr>
            <a:cxnSpLocks/>
            <a:stCxn id="17" idx="2"/>
            <a:endCxn id="20" idx="1"/>
          </p:cNvCxnSpPr>
          <p:nvPr/>
        </p:nvCxnSpPr>
        <p:spPr>
          <a:xfrm>
            <a:off x="3086093" y="4931443"/>
            <a:ext cx="1065812" cy="38533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図 24">
            <a:extLst>
              <a:ext uri="{FF2B5EF4-FFF2-40B4-BE49-F238E27FC236}">
                <a16:creationId xmlns:a16="http://schemas.microsoft.com/office/drawing/2014/main" id="{9467E815-EBDF-2149-A51C-B4A53AB1B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3886" y="4292784"/>
            <a:ext cx="791059" cy="791059"/>
          </a:xfrm>
          <a:prstGeom prst="rect">
            <a:avLst/>
          </a:prstGeom>
        </p:spPr>
      </p:pic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DD037A12-AD97-D449-9D62-2C44A597279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3356811" y="4666743"/>
            <a:ext cx="2715990" cy="7222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F9E7FCA-BAC5-A144-A4AC-8DF07397067F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3643338" y="4299779"/>
            <a:ext cx="1385870" cy="36696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C8F43F34-3BAD-1A44-8114-70CB45AA2603}"/>
              </a:ext>
            </a:extLst>
          </p:cNvPr>
          <p:cNvSpPr txBox="1"/>
          <p:nvPr/>
        </p:nvSpPr>
        <p:spPr>
          <a:xfrm>
            <a:off x="6870036" y="4133347"/>
            <a:ext cx="16209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分析対象文書ごとの、</a:t>
            </a:r>
            <a:endParaRPr lang="en-US" altLang="ja-JP" sz="1200" dirty="0"/>
          </a:p>
          <a:p>
            <a:r>
              <a:rPr kumimoji="1" lang="ja-JP" altLang="en-US" sz="1200"/>
              <a:t>単語ベクトル総和の</a:t>
            </a:r>
            <a:endParaRPr kumimoji="1" lang="en-US" altLang="ja-JP" sz="1200" dirty="0"/>
          </a:p>
          <a:p>
            <a:r>
              <a:rPr lang="ja-JP" altLang="en-US" sz="1200"/>
              <a:t>似ている文書ごとに</a:t>
            </a:r>
            <a:endParaRPr lang="en-US" altLang="ja-JP" sz="1200" dirty="0"/>
          </a:p>
          <a:p>
            <a:r>
              <a:rPr kumimoji="1" lang="ja-JP" altLang="en-US" sz="1200"/>
              <a:t>クラスタを作成する</a:t>
            </a:r>
            <a:endParaRPr kumimoji="1" lang="en-US" altLang="ja-JP" sz="1200" dirty="0"/>
          </a:p>
        </p:txBody>
      </p:sp>
      <p:sp>
        <p:nvSpPr>
          <p:cNvPr id="36" name="テキスト ボックス 2">
            <a:extLst>
              <a:ext uri="{FF2B5EF4-FFF2-40B4-BE49-F238E27FC236}">
                <a16:creationId xmlns:a16="http://schemas.microsoft.com/office/drawing/2014/main" id="{BF46A31C-989D-454F-805F-A5F2D62B9C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75713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帳票分類用、単語ベクトル・モデル作成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5F8A5A0-38F4-7D49-8FAA-A4525AB66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979" y="1407694"/>
            <a:ext cx="585560" cy="5855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5149621-CEAA-2946-A06E-FF26A6B92E64}"/>
              </a:ext>
            </a:extLst>
          </p:cNvPr>
          <p:cNvSpPr txBox="1"/>
          <p:nvPr/>
        </p:nvSpPr>
        <p:spPr>
          <a:xfrm>
            <a:off x="1804710" y="1839324"/>
            <a:ext cx="81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 err="1"/>
              <a:t>CerveloX</a:t>
            </a:r>
            <a:endParaRPr kumimoji="1" lang="ja-JP" altLang="en-US" sz="1200" i="1"/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DB9AAF3E-66B1-4049-B3D7-4885BC123700}"/>
              </a:ext>
            </a:extLst>
          </p:cNvPr>
          <p:cNvSpPr/>
          <p:nvPr/>
        </p:nvSpPr>
        <p:spPr>
          <a:xfrm>
            <a:off x="1040498" y="1443792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0097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A6E68840-03ED-A24C-B62A-2C2801947BF9}"/>
              </a:ext>
            </a:extLst>
          </p:cNvPr>
          <p:cNvGrpSpPr/>
          <p:nvPr/>
        </p:nvGrpSpPr>
        <p:grpSpPr>
          <a:xfrm>
            <a:off x="3081059" y="1358899"/>
            <a:ext cx="3122362" cy="4415589"/>
            <a:chOff x="1264959" y="1142999"/>
            <a:chExt cx="3122362" cy="4415589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4C240B09-BB86-F246-9F82-7FD67E5D1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4959" y="1142999"/>
              <a:ext cx="3122362" cy="4415589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CCD68D17-C7E4-924A-8857-57B771B7C511}"/>
                </a:ext>
              </a:extLst>
            </p:cNvPr>
            <p:cNvSpPr/>
            <p:nvPr/>
          </p:nvSpPr>
          <p:spPr>
            <a:xfrm>
              <a:off x="1302774" y="4901381"/>
              <a:ext cx="3084547" cy="6572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C4FE533-204E-7A4E-AB75-3CB0AF7ECD1C}"/>
                </a:ext>
              </a:extLst>
            </p:cNvPr>
            <p:cNvSpPr/>
            <p:nvPr/>
          </p:nvSpPr>
          <p:spPr>
            <a:xfrm>
              <a:off x="1278195" y="3814916"/>
              <a:ext cx="408037" cy="10864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AECF73A5-537A-D349-B854-5231574E0D43}"/>
                </a:ext>
              </a:extLst>
            </p:cNvPr>
            <p:cNvSpPr/>
            <p:nvPr/>
          </p:nvSpPr>
          <p:spPr>
            <a:xfrm>
              <a:off x="3028336" y="2359744"/>
              <a:ext cx="468000" cy="2015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A2B75D6-9174-8145-BBCC-8160E6A3F0A0}"/>
                </a:ext>
              </a:extLst>
            </p:cNvPr>
            <p:cNvSpPr/>
            <p:nvPr/>
          </p:nvSpPr>
          <p:spPr>
            <a:xfrm>
              <a:off x="3628103" y="2349912"/>
              <a:ext cx="468000" cy="2030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ACC68967-2861-6846-A77A-2F981AF0AEED}"/>
                </a:ext>
              </a:extLst>
            </p:cNvPr>
            <p:cNvSpPr/>
            <p:nvPr/>
          </p:nvSpPr>
          <p:spPr>
            <a:xfrm>
              <a:off x="3043088" y="4424514"/>
              <a:ext cx="468000" cy="246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883199CF-FF63-A847-A61B-8DBF0BD7A8F0}"/>
                </a:ext>
              </a:extLst>
            </p:cNvPr>
            <p:cNvSpPr/>
            <p:nvPr/>
          </p:nvSpPr>
          <p:spPr>
            <a:xfrm>
              <a:off x="3033256" y="4697188"/>
              <a:ext cx="468000" cy="18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76D2BAEF-099D-BE43-9A63-B856840C5CA1}"/>
                </a:ext>
              </a:extLst>
            </p:cNvPr>
            <p:cNvSpPr/>
            <p:nvPr/>
          </p:nvSpPr>
          <p:spPr>
            <a:xfrm>
              <a:off x="3618273" y="4395018"/>
              <a:ext cx="468000" cy="32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877921F3-000F-F747-B206-A02A90A2A5BC}"/>
                </a:ext>
              </a:extLst>
            </p:cNvPr>
            <p:cNvSpPr/>
            <p:nvPr/>
          </p:nvSpPr>
          <p:spPr>
            <a:xfrm>
              <a:off x="3638032" y="1902540"/>
              <a:ext cx="468000" cy="43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F7799E93-5825-6A42-896B-E63320D98AD5}"/>
                </a:ext>
              </a:extLst>
            </p:cNvPr>
            <p:cNvSpPr/>
            <p:nvPr/>
          </p:nvSpPr>
          <p:spPr>
            <a:xfrm>
              <a:off x="3043090" y="1725571"/>
              <a:ext cx="468000" cy="246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46CCB545-D55D-9F4F-AEA4-D014A1EA933A}"/>
                </a:ext>
              </a:extLst>
            </p:cNvPr>
            <p:cNvSpPr/>
            <p:nvPr/>
          </p:nvSpPr>
          <p:spPr>
            <a:xfrm>
              <a:off x="3052926" y="2035674"/>
              <a:ext cx="468000" cy="15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36D446A0-C14F-0C49-8703-596B6FB9A6F6}"/>
                </a:ext>
              </a:extLst>
            </p:cNvPr>
            <p:cNvSpPr/>
            <p:nvPr/>
          </p:nvSpPr>
          <p:spPr>
            <a:xfrm>
              <a:off x="3043096" y="2202821"/>
              <a:ext cx="468000" cy="133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endParaRPr>
            </a:p>
          </p:txBody>
        </p:sp>
      </p:grpSp>
      <p:sp>
        <p:nvSpPr>
          <p:cNvPr id="16" name="テキスト ボックス 2">
            <a:extLst>
              <a:ext uri="{FF2B5EF4-FFF2-40B4-BE49-F238E27FC236}">
                <a16:creationId xmlns:a16="http://schemas.microsoft.com/office/drawing/2014/main" id="{8B640B8F-664D-2B4D-96BD-D2BF661101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75713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帳票分類用、単語ベクトル・モデル作成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左中かっこ 16">
            <a:extLst>
              <a:ext uri="{FF2B5EF4-FFF2-40B4-BE49-F238E27FC236}">
                <a16:creationId xmlns:a16="http://schemas.microsoft.com/office/drawing/2014/main" id="{B6256F10-22B5-8142-82D5-2524023531EB}"/>
              </a:ext>
            </a:extLst>
          </p:cNvPr>
          <p:cNvSpPr/>
          <p:nvPr/>
        </p:nvSpPr>
        <p:spPr>
          <a:xfrm>
            <a:off x="2400300" y="2081170"/>
            <a:ext cx="1044000" cy="3024000"/>
          </a:xfrm>
          <a:prstGeom prst="leftBrace">
            <a:avLst/>
          </a:prstGeom>
          <a:ln>
            <a:solidFill>
              <a:schemeClr val="tx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左中かっこ 17">
            <a:extLst>
              <a:ext uri="{FF2B5EF4-FFF2-40B4-BE49-F238E27FC236}">
                <a16:creationId xmlns:a16="http://schemas.microsoft.com/office/drawing/2014/main" id="{43DE7732-2F9A-8440-B905-CF5191A7269C}"/>
              </a:ext>
            </a:extLst>
          </p:cNvPr>
          <p:cNvSpPr/>
          <p:nvPr/>
        </p:nvSpPr>
        <p:spPr>
          <a:xfrm>
            <a:off x="2413000" y="1611270"/>
            <a:ext cx="1044000" cy="360000"/>
          </a:xfrm>
          <a:prstGeom prst="leftBrace">
            <a:avLst/>
          </a:prstGeom>
          <a:ln>
            <a:solidFill>
              <a:schemeClr val="tx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A19C497-3618-FC49-A31E-7E557D5935C7}"/>
              </a:ext>
            </a:extLst>
          </p:cNvPr>
          <p:cNvSpPr txBox="1"/>
          <p:nvPr/>
        </p:nvSpPr>
        <p:spPr>
          <a:xfrm>
            <a:off x="274725" y="2086643"/>
            <a:ext cx="2150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/>
              <a:t>テキストライン抽出（</a:t>
            </a:r>
            <a:r>
              <a:rPr kumimoji="1" lang="en-US" altLang="ja-JP" sz="1200" dirty="0"/>
              <a:t>Bounding Box</a:t>
            </a:r>
            <a:r>
              <a:rPr kumimoji="1" lang="ja-JP" altLang="en-US" sz="1200"/>
              <a:t>）を</a:t>
            </a:r>
            <a:r>
              <a:rPr lang="ja-JP" altLang="en-US" sz="1200"/>
              <a:t>行い、さらに活字</a:t>
            </a:r>
            <a:r>
              <a:rPr lang="en-US" altLang="ja-JP" sz="1200" dirty="0"/>
              <a:t>OCR</a:t>
            </a:r>
            <a:r>
              <a:rPr lang="ja-JP" altLang="en-US" sz="1200"/>
              <a:t>で文字認識を行う。</a:t>
            </a:r>
            <a:endParaRPr lang="en-US" altLang="ja-JP" sz="1200" dirty="0"/>
          </a:p>
          <a:p>
            <a:r>
              <a:rPr kumimoji="1" lang="ja-JP" altLang="en-US" sz="1200"/>
              <a:t>活字</a:t>
            </a:r>
            <a:r>
              <a:rPr kumimoji="1" lang="en-US" altLang="ja-JP" sz="1200" dirty="0"/>
              <a:t>OCR</a:t>
            </a:r>
            <a:r>
              <a:rPr kumimoji="1" lang="ja-JP" altLang="en-US" sz="1200"/>
              <a:t>で取り出したテキストの</a:t>
            </a:r>
            <a:r>
              <a:rPr lang="ja-JP" altLang="en-US" sz="1200"/>
              <a:t>ベクトル計算およびベクトル総和を</a:t>
            </a:r>
            <a:r>
              <a:rPr kumimoji="1" lang="ja-JP" altLang="en-US" sz="1200"/>
              <a:t>計算する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9D571434-322A-A443-B766-C62CD89D253E}"/>
              </a:ext>
            </a:extLst>
          </p:cNvPr>
          <p:cNvSpPr/>
          <p:nvPr/>
        </p:nvSpPr>
        <p:spPr>
          <a:xfrm>
            <a:off x="5240244" y="1575174"/>
            <a:ext cx="751480" cy="3302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2" name="角丸四角形吹き出し 21">
            <a:extLst>
              <a:ext uri="{FF2B5EF4-FFF2-40B4-BE49-F238E27FC236}">
                <a16:creationId xmlns:a16="http://schemas.microsoft.com/office/drawing/2014/main" id="{D5DFE13A-1E68-B64C-B83D-5A691058BFB2}"/>
              </a:ext>
            </a:extLst>
          </p:cNvPr>
          <p:cNvSpPr/>
          <p:nvPr/>
        </p:nvSpPr>
        <p:spPr>
          <a:xfrm>
            <a:off x="6593302" y="911051"/>
            <a:ext cx="2454445" cy="2469823"/>
          </a:xfrm>
          <a:prstGeom prst="wedgeRoundRectCallout">
            <a:avLst>
              <a:gd name="adj1" fmla="val -73601"/>
              <a:gd name="adj2" fmla="val -17531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会計年度ごとに異なる</a:t>
            </a:r>
            <a:endParaRPr kumimoji="1"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r>
              <a:rPr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数値が記載される。</a:t>
            </a:r>
            <a:endParaRPr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単語ベクトルも異なる値となる。</a:t>
            </a:r>
            <a:endParaRPr kumimoji="1"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endParaRPr lang="en-US" altLang="ja-JP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  <a:p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つまり会計数値が記載されない、フォームから取得した全単語ベクトル値の総和は、かなり近い値になるはず。全単語ベクトル総和には、わずかな違いがあり、この違いから基準値（相違の範囲）を設定したクラスターに分類</a:t>
            </a:r>
            <a:r>
              <a:rPr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できる？</a:t>
            </a:r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7380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円/楕円 31">
            <a:extLst>
              <a:ext uri="{FF2B5EF4-FFF2-40B4-BE49-F238E27FC236}">
                <a16:creationId xmlns:a16="http://schemas.microsoft.com/office/drawing/2014/main" id="{3FA6C212-CE91-FE4D-A265-402494ACA533}"/>
              </a:ext>
            </a:extLst>
          </p:cNvPr>
          <p:cNvSpPr/>
          <p:nvPr/>
        </p:nvSpPr>
        <p:spPr>
          <a:xfrm>
            <a:off x="2693594" y="2617370"/>
            <a:ext cx="4585513" cy="22915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88779545-EEF0-9B46-8F41-810B19873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515" y="2307569"/>
            <a:ext cx="791059" cy="791059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3497A473-AE85-D845-AF1E-ECA8C7D18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72" y="2540183"/>
            <a:ext cx="791059" cy="791059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808C929-72D2-484B-99D0-9EEED320158B}"/>
              </a:ext>
            </a:extLst>
          </p:cNvPr>
          <p:cNvSpPr txBox="1"/>
          <p:nvPr/>
        </p:nvSpPr>
        <p:spPr>
          <a:xfrm>
            <a:off x="1411708" y="1791202"/>
            <a:ext cx="2763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分析対象帳票を、帳票判別クラスターに</a:t>
            </a:r>
            <a:endParaRPr kumimoji="1" lang="en-US" altLang="ja-JP" sz="1200" dirty="0"/>
          </a:p>
          <a:p>
            <a:r>
              <a:rPr lang="ja-JP" altLang="en-US" sz="1200"/>
              <a:t>問い合わせることで、この帳票が何かの</a:t>
            </a:r>
            <a:endParaRPr lang="en-US" altLang="ja-JP" sz="1200" dirty="0"/>
          </a:p>
          <a:p>
            <a:r>
              <a:rPr kumimoji="1" lang="ja-JP" altLang="en-US" sz="1200"/>
              <a:t>判断が可能となる。</a:t>
            </a:r>
            <a:endParaRPr kumimoji="1" lang="en-US" altLang="ja-JP" sz="1200" dirty="0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893C0A35-E129-8944-955D-087CEF61D697}"/>
              </a:ext>
            </a:extLst>
          </p:cNvPr>
          <p:cNvSpPr/>
          <p:nvPr/>
        </p:nvSpPr>
        <p:spPr>
          <a:xfrm>
            <a:off x="4187001" y="2692584"/>
            <a:ext cx="1913010" cy="861242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Cluster2</a:t>
            </a:r>
          </a:p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(</a:t>
            </a:r>
            <a:r>
              <a:rPr kumimoji="1" lang="en-US" altLang="ja-JP" sz="1050" dirty="0">
                <a:solidFill>
                  <a:srgbClr val="FF0000"/>
                </a:solidFill>
                <a:latin typeface="メイリオ" pitchFamily="50" charset="-128"/>
                <a:ea typeface="メイリオ" pitchFamily="50" charset="-128"/>
              </a:rPr>
              <a:t>ex..</a:t>
            </a:r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 </a:t>
            </a:r>
            <a:r>
              <a:rPr lang="ja-JP" altLang="en-US" sz="105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貸借対照表）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03B76819-A500-3043-BA31-115EBF63C6FD}"/>
              </a:ext>
            </a:extLst>
          </p:cNvPr>
          <p:cNvSpPr/>
          <p:nvPr/>
        </p:nvSpPr>
        <p:spPr>
          <a:xfrm>
            <a:off x="2931845" y="3681291"/>
            <a:ext cx="1920896" cy="806119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Cluster1</a:t>
            </a:r>
          </a:p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(</a:t>
            </a:r>
            <a:r>
              <a:rPr kumimoji="1" lang="en-US" altLang="ja-JP" sz="1050" dirty="0">
                <a:solidFill>
                  <a:srgbClr val="FF0000"/>
                </a:solidFill>
                <a:latin typeface="メイリオ" pitchFamily="50" charset="-128"/>
                <a:ea typeface="メイリオ" pitchFamily="50" charset="-128"/>
              </a:rPr>
              <a:t>ex..</a:t>
            </a:r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 </a:t>
            </a:r>
            <a:r>
              <a:rPr kumimoji="1" lang="ja-JP" altLang="en-US" sz="105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損益計算書）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7D61C8C6-9273-3A4B-8F68-7C959A5B2801}"/>
              </a:ext>
            </a:extLst>
          </p:cNvPr>
          <p:cNvSpPr/>
          <p:nvPr/>
        </p:nvSpPr>
        <p:spPr>
          <a:xfrm>
            <a:off x="4985091" y="3801611"/>
            <a:ext cx="1676397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Cluster3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D199B7C-5231-9D42-8577-B27DCB5B1757}"/>
              </a:ext>
            </a:extLst>
          </p:cNvPr>
          <p:cNvCxnSpPr>
            <a:cxnSpLocks/>
            <a:stCxn id="17" idx="2"/>
            <a:endCxn id="20" idx="1"/>
          </p:cNvCxnSpPr>
          <p:nvPr/>
        </p:nvCxnSpPr>
        <p:spPr>
          <a:xfrm>
            <a:off x="2400302" y="3331242"/>
            <a:ext cx="812852" cy="46810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図 24">
            <a:extLst>
              <a:ext uri="{FF2B5EF4-FFF2-40B4-BE49-F238E27FC236}">
                <a16:creationId xmlns:a16="http://schemas.microsoft.com/office/drawing/2014/main" id="{9467E815-EBDF-2149-A51C-B4A53AB1B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095" y="2692583"/>
            <a:ext cx="791059" cy="791059"/>
          </a:xfrm>
          <a:prstGeom prst="rect">
            <a:avLst/>
          </a:prstGeom>
        </p:spPr>
      </p:pic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DD037A12-AD97-D449-9D62-2C44A597279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693594" y="3186862"/>
            <a:ext cx="2537000" cy="7222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F9E7FCA-BAC5-A144-A4AC-8DF07397067F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2899614" y="2923677"/>
            <a:ext cx="1287387" cy="19952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2">
            <a:extLst>
              <a:ext uri="{FF2B5EF4-FFF2-40B4-BE49-F238E27FC236}">
                <a16:creationId xmlns:a16="http://schemas.microsoft.com/office/drawing/2014/main" id="{BF46A31C-989D-454F-805F-A5F2D62B9C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75713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帳票分類用、単語ベクトル・モデル作成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0325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062ED096-33ED-4A42-A3AB-4239B0EAEE4C}"/>
              </a:ext>
            </a:extLst>
          </p:cNvPr>
          <p:cNvCxnSpPr>
            <a:cxnSpLocks/>
            <a:stCxn id="6" idx="1"/>
          </p:cNvCxnSpPr>
          <p:nvPr/>
        </p:nvCxnSpPr>
        <p:spPr>
          <a:xfrm>
            <a:off x="2741189" y="1635677"/>
            <a:ext cx="28068" cy="409135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053E0E8-6BFA-3C4D-B351-4DC81EF79DE0}"/>
              </a:ext>
            </a:extLst>
          </p:cNvPr>
          <p:cNvSpPr txBox="1"/>
          <p:nvPr/>
        </p:nvSpPr>
        <p:spPr>
          <a:xfrm>
            <a:off x="649705" y="1143000"/>
            <a:ext cx="646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	</a:t>
            </a:r>
            <a:endParaRPr kumimoji="1" lang="ja-JP" altLang="en-US" sz="3200"/>
          </a:p>
        </p:txBody>
      </p:sp>
      <p:sp>
        <p:nvSpPr>
          <p:cNvPr id="4" name="テキスト ボックス 2">
            <a:extLst>
              <a:ext uri="{FF2B5EF4-FFF2-40B4-BE49-F238E27FC236}">
                <a16:creationId xmlns:a16="http://schemas.microsoft.com/office/drawing/2014/main" id="{0A998123-23CB-7F47-882F-828B8D472D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75713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帳票分類用、単語ベクトル・モデル作成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446CDE95-4D77-E24D-A829-63C913CC69D2}"/>
              </a:ext>
            </a:extLst>
          </p:cNvPr>
          <p:cNvSpPr/>
          <p:nvPr/>
        </p:nvSpPr>
        <p:spPr>
          <a:xfrm>
            <a:off x="838841" y="1130970"/>
            <a:ext cx="1050122" cy="432517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lumMod val="20000"/>
                  <a:lumOff val="80000"/>
                </a:schemeClr>
              </a:gs>
            </a:gsLst>
          </a:gradFill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Wikipedia</a:t>
            </a:r>
          </a:p>
          <a:p>
            <a:pPr algn="ctr"/>
            <a:r>
              <a:rPr lang="en-US" altLang="ja-JP" sz="90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(</a:t>
            </a:r>
            <a:r>
              <a:rPr lang="en-US" altLang="ja-JP" sz="900" dirty="0" err="1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jp</a:t>
            </a:r>
            <a:r>
              <a:rPr lang="en-US" altLang="ja-JP" sz="90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)</a:t>
            </a:r>
          </a:p>
        </p:txBody>
      </p:sp>
      <p:sp>
        <p:nvSpPr>
          <p:cNvPr id="6" name="雲 5">
            <a:extLst>
              <a:ext uri="{FF2B5EF4-FFF2-40B4-BE49-F238E27FC236}">
                <a16:creationId xmlns:a16="http://schemas.microsoft.com/office/drawing/2014/main" id="{053C561F-A0F4-D14B-AFAC-F0FD57C4977C}"/>
              </a:ext>
            </a:extLst>
          </p:cNvPr>
          <p:cNvSpPr/>
          <p:nvPr/>
        </p:nvSpPr>
        <p:spPr>
          <a:xfrm>
            <a:off x="2153651" y="1058776"/>
            <a:ext cx="1175075" cy="577516"/>
          </a:xfrm>
          <a:prstGeom prst="cloud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Internet</a:t>
            </a:r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BD2F0D9-A8FF-B04A-963E-AA6EE99B5F86}"/>
              </a:ext>
            </a:extLst>
          </p:cNvPr>
          <p:cNvSpPr txBox="1"/>
          <p:nvPr/>
        </p:nvSpPr>
        <p:spPr>
          <a:xfrm>
            <a:off x="252657" y="1864887"/>
            <a:ext cx="500400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/>
              <a:t>$&gt; </a:t>
            </a:r>
            <a:r>
              <a:rPr lang="en-US" altLang="ja-JP" sz="1100" dirty="0" err="1"/>
              <a:t>wget</a:t>
            </a:r>
            <a:r>
              <a:rPr lang="en-US" altLang="ja-JP" sz="1100" dirty="0"/>
              <a:t> </a:t>
            </a:r>
            <a:r>
              <a:rPr lang="en" altLang="ja-JP" sz="1100" dirty="0"/>
              <a:t>https://</a:t>
            </a:r>
            <a:r>
              <a:rPr lang="en" altLang="ja-JP" sz="1100" dirty="0" err="1"/>
              <a:t>dumps.wikimedia.org</a:t>
            </a:r>
            <a:r>
              <a:rPr lang="en" altLang="ja-JP" sz="1100" dirty="0"/>
              <a:t>/</a:t>
            </a:r>
            <a:r>
              <a:rPr lang="en" altLang="ja-JP" sz="1100" dirty="0" err="1"/>
              <a:t>jawiki</a:t>
            </a:r>
            <a:r>
              <a:rPr lang="en" altLang="ja-JP" sz="1100" dirty="0"/>
              <a:t>/latest/</a:t>
            </a:r>
            <a:r>
              <a:rPr lang="en-US" altLang="ja-JP" sz="1100" dirty="0"/>
              <a:t>j</a:t>
            </a:r>
            <a:r>
              <a:rPr kumimoji="1" lang="en-US" altLang="ja-JP" sz="1100" dirty="0"/>
              <a:t>awiki-latest-articles-xml.bz2</a:t>
            </a:r>
            <a:endParaRPr kumimoji="1" lang="ja-JP" altLang="en-US" sz="1100"/>
          </a:p>
        </p:txBody>
      </p:sp>
      <p:sp>
        <p:nvSpPr>
          <p:cNvPr id="8" name="下矢印吹き出し 7">
            <a:extLst>
              <a:ext uri="{FF2B5EF4-FFF2-40B4-BE49-F238E27FC236}">
                <a16:creationId xmlns:a16="http://schemas.microsoft.com/office/drawing/2014/main" id="{653CAF19-8E5C-544D-9FFB-19DE6CA8C0BA}"/>
              </a:ext>
            </a:extLst>
          </p:cNvPr>
          <p:cNvSpPr/>
          <p:nvPr/>
        </p:nvSpPr>
        <p:spPr>
          <a:xfrm>
            <a:off x="2285993" y="2298021"/>
            <a:ext cx="950495" cy="493295"/>
          </a:xfrm>
          <a:prstGeom prst="downArrowCallout">
            <a:avLst>
              <a:gd name="adj1" fmla="val 25000"/>
              <a:gd name="adj2" fmla="val 25000"/>
              <a:gd name="adj3" fmla="val 19737"/>
              <a:gd name="adj4" fmla="val 64977"/>
            </a:avLst>
          </a:prstGeom>
          <a:solidFill>
            <a:schemeClr val="bg1"/>
          </a:solidFill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解凍</a:t>
            </a:r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489C2EF-94C3-1642-B57B-AD96760261EA}"/>
              </a:ext>
            </a:extLst>
          </p:cNvPr>
          <p:cNvSpPr txBox="1"/>
          <p:nvPr/>
        </p:nvSpPr>
        <p:spPr>
          <a:xfrm>
            <a:off x="1824772" y="2931679"/>
            <a:ext cx="187200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/>
              <a:t>$&gt;</a:t>
            </a:r>
            <a:r>
              <a:rPr lang="ja-JP" altLang="en-US" sz="1100"/>
              <a:t> </a:t>
            </a:r>
            <a:r>
              <a:rPr lang="en-US" altLang="ja-JP" sz="1100" dirty="0" err="1"/>
              <a:t>j</a:t>
            </a:r>
            <a:r>
              <a:rPr kumimoji="1" lang="en-US" altLang="ja-JP" sz="1100" dirty="0" err="1"/>
              <a:t>awiki</a:t>
            </a:r>
            <a:r>
              <a:rPr kumimoji="1" lang="en-US" altLang="ja-JP" sz="1100" dirty="0"/>
              <a:t>-latest-articles-xml</a:t>
            </a:r>
            <a:endParaRPr kumimoji="1" lang="ja-JP" altLang="en-US" sz="110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D2900AE-35ED-4F4C-8E6A-2A63FC8B6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463" y="4467707"/>
            <a:ext cx="585560" cy="585560"/>
          </a:xfrm>
          <a:prstGeom prst="rect">
            <a:avLst/>
          </a:prstGeom>
        </p:spPr>
      </p:pic>
      <p:sp>
        <p:nvSpPr>
          <p:cNvPr id="12" name="下矢印吹き出し 11">
            <a:extLst>
              <a:ext uri="{FF2B5EF4-FFF2-40B4-BE49-F238E27FC236}">
                <a16:creationId xmlns:a16="http://schemas.microsoft.com/office/drawing/2014/main" id="{75CC96C2-CCA2-1A4B-A26E-683B6AB9B2E2}"/>
              </a:ext>
            </a:extLst>
          </p:cNvPr>
          <p:cNvSpPr/>
          <p:nvPr/>
        </p:nvSpPr>
        <p:spPr>
          <a:xfrm>
            <a:off x="2294010" y="3388881"/>
            <a:ext cx="950495" cy="493295"/>
          </a:xfrm>
          <a:prstGeom prst="downArrowCallout">
            <a:avLst>
              <a:gd name="adj1" fmla="val 25000"/>
              <a:gd name="adj2" fmla="val 25000"/>
              <a:gd name="adj3" fmla="val 19737"/>
              <a:gd name="adj4" fmla="val 64977"/>
            </a:avLst>
          </a:prstGeom>
          <a:solidFill>
            <a:schemeClr val="bg1"/>
          </a:solidFill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tx1"/>
                </a:solidFill>
                <a:latin typeface="メイリオ" pitchFamily="50" charset="-128"/>
                <a:ea typeface="メイリオ" pitchFamily="50" charset="-128"/>
              </a:rPr>
              <a:t>wp2txt</a:t>
            </a:r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6777798-C639-3842-88C4-7EB26463C4F2}"/>
              </a:ext>
            </a:extLst>
          </p:cNvPr>
          <p:cNvSpPr txBox="1"/>
          <p:nvPr/>
        </p:nvSpPr>
        <p:spPr>
          <a:xfrm>
            <a:off x="1211178" y="4038596"/>
            <a:ext cx="309600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/>
              <a:t>$&gt; wp2txt –input-file ./</a:t>
            </a:r>
            <a:r>
              <a:rPr lang="en-US" altLang="ja-JP" sz="1100" dirty="0" err="1"/>
              <a:t>jawiki</a:t>
            </a:r>
            <a:r>
              <a:rPr lang="en-US" altLang="ja-JP" sz="1100" dirty="0"/>
              <a:t>-latest-</a:t>
            </a:r>
            <a:r>
              <a:rPr lang="en-US" altLang="ja-JP" sz="1100" dirty="0" err="1"/>
              <a:t>artichles</a:t>
            </a:r>
            <a:r>
              <a:rPr lang="en-US" altLang="ja-JP" sz="1100" dirty="0"/>
              <a:t>-xml </a:t>
            </a:r>
            <a:endParaRPr kumimoji="1" lang="ja-JP" altLang="en-US" sz="11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04B3552-B012-4F4C-8C92-3333F08EE5A3}"/>
              </a:ext>
            </a:extLst>
          </p:cNvPr>
          <p:cNvSpPr txBox="1"/>
          <p:nvPr/>
        </p:nvSpPr>
        <p:spPr>
          <a:xfrm>
            <a:off x="1191119" y="5245764"/>
            <a:ext cx="3168000" cy="2616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9050">
            <a:solidFill>
              <a:schemeClr val="accent5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" altLang="ja-JP" sz="1100" dirty="0"/>
              <a:t>$&gt; cat </a:t>
            </a:r>
            <a:r>
              <a:rPr lang="en" altLang="ja-JP" sz="1100" dirty="0" err="1"/>
              <a:t>jawiki</a:t>
            </a:r>
            <a:r>
              <a:rPr lang="en" altLang="ja-JP" sz="1100" dirty="0"/>
              <a:t>-latest-pages-articles*.txt &gt; </a:t>
            </a:r>
            <a:r>
              <a:rPr lang="en" altLang="ja-JP" sz="1100" dirty="0" err="1"/>
              <a:t>jawiki.txt</a:t>
            </a:r>
            <a:endParaRPr lang="en" altLang="ja-JP" sz="1100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E622FCD5-4400-394B-B1C7-69CCFA836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68" y="5639385"/>
            <a:ext cx="791059" cy="791059"/>
          </a:xfrm>
          <a:prstGeom prst="rect">
            <a:avLst/>
          </a:prstGeom>
        </p:spPr>
      </p:pic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6D65091D-63CA-774D-8F9D-10EEA13EA38F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1888963" y="1347229"/>
            <a:ext cx="268333" cy="305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C768D2E-C0B7-C34B-903F-BC0EF72F3ED8}"/>
              </a:ext>
            </a:extLst>
          </p:cNvPr>
          <p:cNvSpPr txBox="1"/>
          <p:nvPr/>
        </p:nvSpPr>
        <p:spPr>
          <a:xfrm>
            <a:off x="3092105" y="4608092"/>
            <a:ext cx="18854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dirty="0" err="1"/>
              <a:t>j</a:t>
            </a:r>
            <a:r>
              <a:rPr kumimoji="1" lang="en-US" altLang="ja-JP" sz="1100" dirty="0" err="1"/>
              <a:t>awiki</a:t>
            </a:r>
            <a:r>
              <a:rPr kumimoji="1" lang="en-US" altLang="ja-JP" sz="1100" dirty="0"/>
              <a:t>-latest-</a:t>
            </a:r>
            <a:r>
              <a:rPr kumimoji="1" lang="en-US" altLang="ja-JP" sz="1100" dirty="0" err="1"/>
              <a:t>articles_xxx.txt</a:t>
            </a:r>
            <a:endParaRPr kumimoji="1" lang="ja-JP" altLang="en-US" sz="110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C9702810-AEC6-DE46-9C01-76216478DBC4}"/>
              </a:ext>
            </a:extLst>
          </p:cNvPr>
          <p:cNvSpPr txBox="1"/>
          <p:nvPr/>
        </p:nvSpPr>
        <p:spPr>
          <a:xfrm>
            <a:off x="3088090" y="5879430"/>
            <a:ext cx="7184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dirty="0" err="1"/>
              <a:t>j</a:t>
            </a:r>
            <a:r>
              <a:rPr kumimoji="1" lang="en-US" altLang="ja-JP" sz="1100" dirty="0" err="1"/>
              <a:t>awiki.txt</a:t>
            </a:r>
            <a:endParaRPr kumimoji="1" lang="ja-JP" altLang="en-US" sz="110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C098DCB-618B-2947-A622-2D34A7E678CE}"/>
              </a:ext>
            </a:extLst>
          </p:cNvPr>
          <p:cNvSpPr txBox="1"/>
          <p:nvPr/>
        </p:nvSpPr>
        <p:spPr>
          <a:xfrm>
            <a:off x="4202104" y="2153636"/>
            <a:ext cx="11544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00" dirty="0"/>
              <a:t>(*2.8GB</a:t>
            </a:r>
            <a:r>
              <a:rPr kumimoji="1" lang="ja-JP" altLang="en-US" sz="1100"/>
              <a:t>程度？</a:t>
            </a:r>
            <a:r>
              <a:rPr kumimoji="1" lang="en-US" altLang="ja-JP" sz="1100" dirty="0"/>
              <a:t>)</a:t>
            </a:r>
            <a:endParaRPr kumimoji="1" lang="ja-JP" altLang="en-US" sz="110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1C75977-5527-C84C-B2CA-E0E6E64B01BB}"/>
              </a:ext>
            </a:extLst>
          </p:cNvPr>
          <p:cNvSpPr txBox="1"/>
          <p:nvPr/>
        </p:nvSpPr>
        <p:spPr>
          <a:xfrm>
            <a:off x="3704792" y="2931682"/>
            <a:ext cx="12330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00" dirty="0"/>
              <a:t>(*10.8GB</a:t>
            </a:r>
            <a:r>
              <a:rPr kumimoji="1" lang="ja-JP" altLang="en-US" sz="1100"/>
              <a:t>程度？</a:t>
            </a:r>
            <a:r>
              <a:rPr kumimoji="1" lang="en-US" altLang="ja-JP" sz="1100" dirty="0"/>
              <a:t>)</a:t>
            </a:r>
            <a:endParaRPr kumimoji="1" lang="ja-JP" altLang="en-US" sz="110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7054522-C5F3-4B46-AFB7-3CA4EB0F7FB0}"/>
              </a:ext>
            </a:extLst>
          </p:cNvPr>
          <p:cNvSpPr txBox="1"/>
          <p:nvPr/>
        </p:nvSpPr>
        <p:spPr>
          <a:xfrm>
            <a:off x="3235570" y="2318068"/>
            <a:ext cx="9332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00" dirty="0"/>
              <a:t>(*</a:t>
            </a:r>
            <a:r>
              <a:rPr kumimoji="1" lang="ja-JP" altLang="en-US" sz="1100"/>
              <a:t>解凍ソフト</a:t>
            </a:r>
            <a:r>
              <a:rPr kumimoji="1" lang="en-US" altLang="ja-JP" sz="1100" dirty="0"/>
              <a:t>)</a:t>
            </a:r>
            <a:endParaRPr kumimoji="1" lang="ja-JP" altLang="en-US" sz="110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ADD97F43-728A-EE46-8363-1E57DB9B0142}"/>
              </a:ext>
            </a:extLst>
          </p:cNvPr>
          <p:cNvSpPr txBox="1"/>
          <p:nvPr/>
        </p:nvSpPr>
        <p:spPr>
          <a:xfrm>
            <a:off x="3243589" y="3420961"/>
            <a:ext cx="11240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00" dirty="0"/>
              <a:t>(*</a:t>
            </a:r>
            <a:r>
              <a:rPr lang="en-US" altLang="ja-JP" sz="1100" dirty="0"/>
              <a:t>Tool</a:t>
            </a:r>
            <a:r>
              <a:rPr lang="ja-JP" altLang="en-US" sz="1100"/>
              <a:t>　</a:t>
            </a:r>
            <a:r>
              <a:rPr lang="en-US" altLang="ja-JP" sz="1100" dirty="0"/>
              <a:t>(Ruby)</a:t>
            </a:r>
            <a:r>
              <a:rPr kumimoji="1" lang="en-US" altLang="ja-JP" sz="1100" dirty="0"/>
              <a:t>)</a:t>
            </a:r>
            <a:endParaRPr kumimoji="1" lang="ja-JP" altLang="en-US" sz="110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3E70C70-A074-4742-8503-CCDD85099E99}"/>
              </a:ext>
            </a:extLst>
          </p:cNvPr>
          <p:cNvSpPr txBox="1"/>
          <p:nvPr/>
        </p:nvSpPr>
        <p:spPr>
          <a:xfrm>
            <a:off x="5464875" y="1251285"/>
            <a:ext cx="430477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1. W</a:t>
            </a:r>
            <a:r>
              <a:rPr lang="en-US" altLang="ja-JP" sz="1400" dirty="0"/>
              <a:t>ikipedia</a:t>
            </a:r>
            <a:r>
              <a:rPr lang="ja-JP" altLang="en-US" sz="1400"/>
              <a:t>を</a:t>
            </a:r>
            <a:r>
              <a:rPr lang="en-US" altLang="ja-JP" sz="1400" dirty="0"/>
              <a:t>Download (http)</a:t>
            </a:r>
            <a:r>
              <a:rPr lang="ja-JP" altLang="en-US" sz="1400"/>
              <a:t>する</a:t>
            </a:r>
            <a:endParaRPr lang="en-US" altLang="ja-JP" sz="1400" dirty="0"/>
          </a:p>
          <a:p>
            <a:r>
              <a:rPr lang="en-US" altLang="ja-JP" sz="1400" dirty="0"/>
              <a:t>	jawiki-latest-articles-xml.bz2</a:t>
            </a:r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r>
              <a:rPr kumimoji="1" lang="en-US" altLang="ja-JP" sz="1400" dirty="0"/>
              <a:t>2. Download</a:t>
            </a:r>
            <a:r>
              <a:rPr kumimoji="1" lang="ja-JP" altLang="en-US" sz="1400"/>
              <a:t>した</a:t>
            </a:r>
            <a:r>
              <a:rPr kumimoji="1" lang="en-US" altLang="ja-JP" sz="1400" dirty="0" err="1"/>
              <a:t>wikipedia</a:t>
            </a:r>
            <a:r>
              <a:rPr kumimoji="1" lang="ja-JP" altLang="en-US" sz="1400"/>
              <a:t>を解凍</a:t>
            </a:r>
            <a:endParaRPr kumimoji="1" lang="en-US" altLang="ja-JP" sz="1400" dirty="0"/>
          </a:p>
          <a:p>
            <a:r>
              <a:rPr lang="en-US" altLang="ja-JP" sz="1400" dirty="0"/>
              <a:t>	</a:t>
            </a:r>
            <a:r>
              <a:rPr lang="en-US" altLang="ja-JP" sz="1400" dirty="0" err="1"/>
              <a:t>jawiki</a:t>
            </a:r>
            <a:r>
              <a:rPr lang="en-US" altLang="ja-JP" sz="1400" dirty="0"/>
              <a:t>-latest-</a:t>
            </a:r>
            <a:r>
              <a:rPr lang="en-US" altLang="ja-JP" sz="1400" dirty="0" err="1"/>
              <a:t>articles.xml</a:t>
            </a:r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lang="en-US" altLang="ja-JP" sz="1400" dirty="0"/>
          </a:p>
          <a:p>
            <a:r>
              <a:rPr lang="en-US" altLang="ja-JP" sz="1400" dirty="0"/>
              <a:t>3. </a:t>
            </a:r>
            <a:r>
              <a:rPr lang="ja-JP" altLang="en-US" sz="1400"/>
              <a:t>解凍したファイル</a:t>
            </a:r>
            <a:r>
              <a:rPr lang="en-US" altLang="ja-JP" sz="1400" dirty="0"/>
              <a:t>(</a:t>
            </a:r>
            <a:r>
              <a:rPr lang="en-US" altLang="ja-JP" sz="1400" dirty="0" err="1"/>
              <a:t>jawiki</a:t>
            </a:r>
            <a:r>
              <a:rPr lang="en-US" altLang="ja-JP" sz="1400" dirty="0"/>
              <a:t>-latest-articles-xml)</a:t>
            </a:r>
            <a:r>
              <a:rPr lang="ja-JP" altLang="en-US" sz="1400"/>
              <a:t>からテキストファイルを抽出</a:t>
            </a:r>
            <a:endParaRPr lang="en-US" altLang="ja-JP" sz="1400" dirty="0"/>
          </a:p>
          <a:p>
            <a:r>
              <a:rPr lang="en-US" altLang="ja-JP" sz="1400" dirty="0"/>
              <a:t>	</a:t>
            </a:r>
            <a:r>
              <a:rPr lang="en-US" altLang="ja-JP" sz="1400" dirty="0" err="1"/>
              <a:t>jawiki</a:t>
            </a:r>
            <a:r>
              <a:rPr lang="en-US" altLang="ja-JP" sz="1400" dirty="0"/>
              <a:t>-latest-articles-</a:t>
            </a:r>
            <a:r>
              <a:rPr lang="en-US" altLang="ja-JP" sz="1400" dirty="0" err="1"/>
              <a:t>xxx.txt</a:t>
            </a:r>
            <a:r>
              <a:rPr lang="en-US" altLang="ja-JP" sz="1400" dirty="0"/>
              <a:t> (xxx: sequences)</a:t>
            </a:r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endParaRPr lang="en-US" altLang="ja-JP" sz="1400" dirty="0"/>
          </a:p>
          <a:p>
            <a:endParaRPr kumimoji="1" lang="en-US" altLang="ja-JP" sz="1400" dirty="0"/>
          </a:p>
          <a:p>
            <a:r>
              <a:rPr lang="en-US" altLang="ja-JP" sz="1400" dirty="0"/>
              <a:t>4. </a:t>
            </a:r>
            <a:r>
              <a:rPr kumimoji="1" lang="ja-JP" altLang="en-US" sz="1400"/>
              <a:t>取り出したテキストファイルを一つにまとめる</a:t>
            </a:r>
            <a:endParaRPr kumimoji="1" lang="en-US" altLang="ja-JP" sz="1400" dirty="0"/>
          </a:p>
          <a:p>
            <a:r>
              <a:rPr lang="en-US" altLang="ja-JP" sz="1400" dirty="0"/>
              <a:t>	</a:t>
            </a:r>
            <a:r>
              <a:rPr lang="en-US" altLang="ja-JP" sz="1400" dirty="0" err="1"/>
              <a:t>jawiki.txt</a:t>
            </a:r>
            <a:r>
              <a:rPr lang="en-US" altLang="ja-JP" sz="1400" dirty="0"/>
              <a:t> (6.1GB</a:t>
            </a:r>
            <a:r>
              <a:rPr lang="ja-JP" altLang="en-US" sz="1400"/>
              <a:t>程度の容量（？））</a:t>
            </a:r>
            <a:endParaRPr kumimoji="1" lang="ja-JP" altLang="en-US" sz="1400"/>
          </a:p>
        </p:txBody>
      </p:sp>
    </p:spTree>
    <p:extLst>
      <p:ext uri="{BB962C8B-B14F-4D97-AF65-F5344CB8AC3E}">
        <p14:creationId xmlns:p14="http://schemas.microsoft.com/office/powerpoint/2010/main" val="1361099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6456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円形吹き出し 12">
            <a:extLst>
              <a:ext uri="{FF2B5EF4-FFF2-40B4-BE49-F238E27FC236}">
                <a16:creationId xmlns:a16="http://schemas.microsoft.com/office/drawing/2014/main" id="{FCCF90D6-9C96-9F40-9C2F-BB480DF52B98}"/>
              </a:ext>
            </a:extLst>
          </p:cNvPr>
          <p:cNvSpPr/>
          <p:nvPr/>
        </p:nvSpPr>
        <p:spPr>
          <a:xfrm>
            <a:off x="5431098" y="1031208"/>
            <a:ext cx="3517640" cy="2284222"/>
          </a:xfrm>
          <a:prstGeom prst="wedgeEllipseCallout">
            <a:avLst>
              <a:gd name="adj1" fmla="val -54393"/>
              <a:gd name="adj2" fmla="val -2380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644B860-9A5F-334E-8464-5B343D922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141" y="1031207"/>
            <a:ext cx="1350198" cy="84387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32" name="円/楕円 31">
            <a:extLst>
              <a:ext uri="{FF2B5EF4-FFF2-40B4-BE49-F238E27FC236}">
                <a16:creationId xmlns:a16="http://schemas.microsoft.com/office/drawing/2014/main" id="{3FA6C212-CE91-FE4D-A265-402494ACA533}"/>
              </a:ext>
            </a:extLst>
          </p:cNvPr>
          <p:cNvSpPr/>
          <p:nvPr/>
        </p:nvSpPr>
        <p:spPr>
          <a:xfrm>
            <a:off x="3470911" y="4165516"/>
            <a:ext cx="2729516" cy="221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8" name="右矢印 7">
            <a:extLst>
              <a:ext uri="{FF2B5EF4-FFF2-40B4-BE49-F238E27FC236}">
                <a16:creationId xmlns:a16="http://schemas.microsoft.com/office/drawing/2014/main" id="{77A5CE36-0A40-A140-885B-E46209DC6942}"/>
              </a:ext>
            </a:extLst>
          </p:cNvPr>
          <p:cNvSpPr/>
          <p:nvPr/>
        </p:nvSpPr>
        <p:spPr>
          <a:xfrm>
            <a:off x="3089883" y="144780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2934A88-7354-BE49-9BDE-96F35B87A97D}"/>
              </a:ext>
            </a:extLst>
          </p:cNvPr>
          <p:cNvSpPr txBox="1"/>
          <p:nvPr/>
        </p:nvSpPr>
        <p:spPr>
          <a:xfrm>
            <a:off x="268691" y="92492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分析対象文書</a:t>
            </a:r>
            <a:endParaRPr kumimoji="1" lang="en-US" altLang="ja-JP" sz="1200" dirty="0"/>
          </a:p>
          <a:p>
            <a:r>
              <a:rPr lang="ja-JP" altLang="en-US" sz="1200"/>
              <a:t>（</a:t>
            </a:r>
            <a:r>
              <a:rPr lang="en-US" altLang="ja-JP" sz="1200" dirty="0"/>
              <a:t>ex.. </a:t>
            </a:r>
            <a:r>
              <a:rPr lang="ja-JP" altLang="en-US" sz="1200"/>
              <a:t>税公金）</a:t>
            </a:r>
            <a:endParaRPr kumimoji="1" lang="en-US" altLang="ja-JP" sz="12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F5E3536-BC25-754B-BA90-92CC81EADAD5}"/>
              </a:ext>
            </a:extLst>
          </p:cNvPr>
          <p:cNvSpPr txBox="1"/>
          <p:nvPr/>
        </p:nvSpPr>
        <p:spPr>
          <a:xfrm>
            <a:off x="3007893" y="920911"/>
            <a:ext cx="1220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テキスト</a:t>
            </a:r>
            <a:r>
              <a:rPr lang="en-US" altLang="ja-JP" sz="1200" dirty="0"/>
              <a:t>BB</a:t>
            </a:r>
            <a:r>
              <a:rPr lang="ja-JP" altLang="en-US" sz="1200"/>
              <a:t>抽出</a:t>
            </a:r>
            <a:endParaRPr kumimoji="1" lang="en-US" altLang="ja-JP" sz="1200" dirty="0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893C0A35-E129-8944-955D-087CEF61D697}"/>
              </a:ext>
            </a:extLst>
          </p:cNvPr>
          <p:cNvSpPr/>
          <p:nvPr/>
        </p:nvSpPr>
        <p:spPr>
          <a:xfrm>
            <a:off x="7513229" y="3804276"/>
            <a:ext cx="1199964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Cluster1</a:t>
            </a:r>
          </a:p>
          <a:p>
            <a:pPr algn="ctr"/>
            <a:r>
              <a:rPr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[</a:t>
            </a:r>
            <a:r>
              <a:rPr lang="ja-JP" altLang="en-US" sz="105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合計額</a:t>
            </a:r>
            <a:r>
              <a:rPr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]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4F9E7FCA-BAC5-A144-A4AC-8DF07397067F}"/>
              </a:ext>
            </a:extLst>
          </p:cNvPr>
          <p:cNvCxnSpPr>
            <a:cxnSpLocks/>
            <a:stCxn id="39" idx="2"/>
            <a:endCxn id="19" idx="1"/>
          </p:cNvCxnSpPr>
          <p:nvPr/>
        </p:nvCxnSpPr>
        <p:spPr>
          <a:xfrm>
            <a:off x="6979565" y="3088631"/>
            <a:ext cx="709395" cy="82312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2">
            <a:extLst>
              <a:ext uri="{FF2B5EF4-FFF2-40B4-BE49-F238E27FC236}">
                <a16:creationId xmlns:a16="http://schemas.microsoft.com/office/drawing/2014/main" id="{BF46A31C-989D-454F-805F-A5F2D62B9C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662713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項目名学習モデル（</a:t>
            </a:r>
            <a:r>
              <a:rPr lang="en-US" altLang="ja-JP" sz="3200" b="1" dirty="0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Corpus</a:t>
            </a:r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5F8A5A0-38F4-7D49-8FAA-A4525AB66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979" y="1407694"/>
            <a:ext cx="585560" cy="5855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5149621-CEAA-2946-A06E-FF26A6B92E64}"/>
              </a:ext>
            </a:extLst>
          </p:cNvPr>
          <p:cNvSpPr txBox="1"/>
          <p:nvPr/>
        </p:nvSpPr>
        <p:spPr>
          <a:xfrm>
            <a:off x="1804710" y="1839324"/>
            <a:ext cx="81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 err="1"/>
              <a:t>CerveloX</a:t>
            </a:r>
            <a:endParaRPr kumimoji="1" lang="ja-JP" altLang="en-US" sz="1200" i="1"/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DB9AAF3E-66B1-4049-B3D7-4885BC123700}"/>
              </a:ext>
            </a:extLst>
          </p:cNvPr>
          <p:cNvSpPr/>
          <p:nvPr/>
        </p:nvSpPr>
        <p:spPr>
          <a:xfrm>
            <a:off x="1040498" y="1443792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C4943A7-E9BB-D546-8F58-761B82D78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9468" y="1191127"/>
            <a:ext cx="1358375" cy="203584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E564910-0D90-2A46-AA65-C9E13EC3CD14}"/>
              </a:ext>
            </a:extLst>
          </p:cNvPr>
          <p:cNvSpPr txBox="1"/>
          <p:nvPr/>
        </p:nvSpPr>
        <p:spPr>
          <a:xfrm>
            <a:off x="8705445" y="4034013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・・・</a:t>
            </a:r>
            <a:endParaRPr kumimoji="1" lang="en-US" altLang="ja-JP" sz="12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87E01DB-0FEF-AA4C-860F-23AB67901A87}"/>
              </a:ext>
            </a:extLst>
          </p:cNvPr>
          <p:cNvSpPr txBox="1"/>
          <p:nvPr/>
        </p:nvSpPr>
        <p:spPr>
          <a:xfrm>
            <a:off x="5774912" y="1073311"/>
            <a:ext cx="1261884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200"/>
              <a:t>公共水道使用料</a:t>
            </a:r>
            <a:endParaRPr kumimoji="1" lang="en-US" altLang="ja-JP" sz="1200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758A5D2F-0500-5A46-8E43-1FC30B9A4F5E}"/>
              </a:ext>
            </a:extLst>
          </p:cNvPr>
          <p:cNvSpPr txBox="1"/>
          <p:nvPr/>
        </p:nvSpPr>
        <p:spPr>
          <a:xfrm>
            <a:off x="6440078" y="1452727"/>
            <a:ext cx="1107996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200"/>
              <a:t>納入済通知書</a:t>
            </a:r>
            <a:endParaRPr lang="en-US" altLang="ja-JP" sz="1200" dirty="0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A9746E78-23D9-DC47-9488-C0BAE8E4F3DD}"/>
              </a:ext>
            </a:extLst>
          </p:cNvPr>
          <p:cNvSpPr txBox="1"/>
          <p:nvPr/>
        </p:nvSpPr>
        <p:spPr>
          <a:xfrm>
            <a:off x="5712992" y="1811503"/>
            <a:ext cx="800219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200"/>
              <a:t>口座番号</a:t>
            </a:r>
            <a:endParaRPr lang="en-US" altLang="ja-JP" sz="12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86AC247-9AA7-D749-A3EF-64C61F4A64D4}"/>
              </a:ext>
            </a:extLst>
          </p:cNvPr>
          <p:cNvSpPr txBox="1"/>
          <p:nvPr/>
        </p:nvSpPr>
        <p:spPr>
          <a:xfrm>
            <a:off x="6613118" y="2811632"/>
            <a:ext cx="732893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200"/>
              <a:t>合 計 額</a:t>
            </a:r>
            <a:endParaRPr kumimoji="1" lang="en-US" altLang="ja-JP" sz="1200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AD3033D7-CBD3-6849-876C-4E79A27E7C77}"/>
              </a:ext>
            </a:extLst>
          </p:cNvPr>
          <p:cNvSpPr txBox="1"/>
          <p:nvPr/>
        </p:nvSpPr>
        <p:spPr>
          <a:xfrm>
            <a:off x="7589429" y="2683044"/>
            <a:ext cx="652743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200" dirty="0"/>
              <a:t>53,999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5E8314B3-CD6C-9645-BE6C-004C599A0E5A}"/>
              </a:ext>
            </a:extLst>
          </p:cNvPr>
          <p:cNvSpPr txBox="1"/>
          <p:nvPr/>
        </p:nvSpPr>
        <p:spPr>
          <a:xfrm>
            <a:off x="7727546" y="2271884"/>
            <a:ext cx="338554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200"/>
              <a:t>円</a:t>
            </a:r>
            <a:endParaRPr kumimoji="1" lang="en-US" altLang="ja-JP" sz="1200" dirty="0"/>
          </a:p>
        </p:txBody>
      </p:sp>
      <p:sp>
        <p:nvSpPr>
          <p:cNvPr id="43" name="円/楕円 42">
            <a:extLst>
              <a:ext uri="{FF2B5EF4-FFF2-40B4-BE49-F238E27FC236}">
                <a16:creationId xmlns:a16="http://schemas.microsoft.com/office/drawing/2014/main" id="{2DD22884-0C7E-C148-A6AB-268B91DBDABA}"/>
              </a:ext>
            </a:extLst>
          </p:cNvPr>
          <p:cNvSpPr/>
          <p:nvPr/>
        </p:nvSpPr>
        <p:spPr>
          <a:xfrm>
            <a:off x="6108285" y="3670922"/>
            <a:ext cx="1199964" cy="733927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Cluster2</a:t>
            </a:r>
          </a:p>
          <a:p>
            <a:pPr algn="ctr"/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[</a:t>
            </a:r>
            <a:r>
              <a:rPr kumimoji="1" lang="ja-JP" altLang="en-US" sz="105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口座番号</a:t>
            </a:r>
            <a:r>
              <a:rPr kumimoji="1" lang="en-US" altLang="ja-JP" sz="105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]</a:t>
            </a:r>
            <a:endParaRPr kumimoji="1" lang="ja-JP" altLang="en-US" sz="105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CD6C889F-4613-8747-88A3-5529B6D9CD18}"/>
              </a:ext>
            </a:extLst>
          </p:cNvPr>
          <p:cNvCxnSpPr>
            <a:cxnSpLocks/>
            <a:stCxn id="37" idx="2"/>
            <a:endCxn id="43" idx="0"/>
          </p:cNvCxnSpPr>
          <p:nvPr/>
        </p:nvCxnSpPr>
        <p:spPr>
          <a:xfrm>
            <a:off x="6113102" y="2088502"/>
            <a:ext cx="595165" cy="15824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円/楕円 46">
            <a:extLst>
              <a:ext uri="{FF2B5EF4-FFF2-40B4-BE49-F238E27FC236}">
                <a16:creationId xmlns:a16="http://schemas.microsoft.com/office/drawing/2014/main" id="{FDFE4AAE-0010-CC46-9588-9BEB2FC55EFE}"/>
              </a:ext>
            </a:extLst>
          </p:cNvPr>
          <p:cNvSpPr/>
          <p:nvPr/>
        </p:nvSpPr>
        <p:spPr>
          <a:xfrm>
            <a:off x="3931823" y="4594859"/>
            <a:ext cx="893349" cy="666832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Model1</a:t>
            </a:r>
          </a:p>
          <a:p>
            <a:pPr algn="ctr"/>
            <a:r>
              <a:rPr kumimoji="1" lang="ja-JP" altLang="en-US" sz="80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合計額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48" name="円/楕円 47">
            <a:extLst>
              <a:ext uri="{FF2B5EF4-FFF2-40B4-BE49-F238E27FC236}">
                <a16:creationId xmlns:a16="http://schemas.microsoft.com/office/drawing/2014/main" id="{31F3C6A0-4EF7-9042-9F40-C8432D42A065}"/>
              </a:ext>
            </a:extLst>
          </p:cNvPr>
          <p:cNvSpPr/>
          <p:nvPr/>
        </p:nvSpPr>
        <p:spPr>
          <a:xfrm>
            <a:off x="4984338" y="5033009"/>
            <a:ext cx="893349" cy="666832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Model2</a:t>
            </a:r>
          </a:p>
          <a:p>
            <a:pPr algn="ctr"/>
            <a:r>
              <a:rPr kumimoji="1" lang="ja-JP" altLang="en-US" sz="80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口座番号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49" name="円/楕円 48">
            <a:extLst>
              <a:ext uri="{FF2B5EF4-FFF2-40B4-BE49-F238E27FC236}">
                <a16:creationId xmlns:a16="http://schemas.microsoft.com/office/drawing/2014/main" id="{414980EF-1056-574C-B664-61441057C351}"/>
              </a:ext>
            </a:extLst>
          </p:cNvPr>
          <p:cNvSpPr/>
          <p:nvPr/>
        </p:nvSpPr>
        <p:spPr>
          <a:xfrm>
            <a:off x="3936582" y="5471159"/>
            <a:ext cx="893349" cy="666832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Model3</a:t>
            </a:r>
          </a:p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----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2FD5CF34-E4A9-9146-A845-77E941FFC91B}"/>
              </a:ext>
            </a:extLst>
          </p:cNvPr>
          <p:cNvSpPr txBox="1"/>
          <p:nvPr/>
        </p:nvSpPr>
        <p:spPr>
          <a:xfrm>
            <a:off x="4185975" y="4234879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/>
              <a:t>[</a:t>
            </a:r>
            <a:r>
              <a:rPr kumimoji="1" lang="ja-JP" altLang="en-US" sz="1200" i="1"/>
              <a:t>学習モデル </a:t>
            </a:r>
            <a:r>
              <a:rPr kumimoji="1" lang="en-US" altLang="ja-JP" sz="1200" i="1" dirty="0"/>
              <a:t>Corpus]</a:t>
            </a:r>
            <a:endParaRPr kumimoji="1" lang="ja-JP" altLang="en-US" sz="1200" i="1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6E2F1700-9114-F149-965D-974FF993CC30}"/>
              </a:ext>
            </a:extLst>
          </p:cNvPr>
          <p:cNvSpPr txBox="1"/>
          <p:nvPr/>
        </p:nvSpPr>
        <p:spPr>
          <a:xfrm>
            <a:off x="6227354" y="2197265"/>
            <a:ext cx="1306768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200" dirty="0"/>
              <a:t>01770-3-960066</a:t>
            </a:r>
          </a:p>
        </p:txBody>
      </p:sp>
      <p:sp>
        <p:nvSpPr>
          <p:cNvPr id="54" name="曲折矢印 53">
            <a:extLst>
              <a:ext uri="{FF2B5EF4-FFF2-40B4-BE49-F238E27FC236}">
                <a16:creationId xmlns:a16="http://schemas.microsoft.com/office/drawing/2014/main" id="{08DBB45A-2E03-8E4F-A76E-CB9C053E5C59}"/>
              </a:ext>
            </a:extLst>
          </p:cNvPr>
          <p:cNvSpPr/>
          <p:nvPr/>
        </p:nvSpPr>
        <p:spPr>
          <a:xfrm rot="10800000">
            <a:off x="6317352" y="4398785"/>
            <a:ext cx="1183578" cy="1144759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graphicFrame>
        <p:nvGraphicFramePr>
          <p:cNvPr id="55" name="表 54">
            <a:extLst>
              <a:ext uri="{FF2B5EF4-FFF2-40B4-BE49-F238E27FC236}">
                <a16:creationId xmlns:a16="http://schemas.microsoft.com/office/drawing/2014/main" id="{C52E2195-EA10-8147-BC2A-A382AAB1B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845726"/>
              </p:ext>
            </p:extLst>
          </p:nvPr>
        </p:nvGraphicFramePr>
        <p:xfrm>
          <a:off x="270601" y="3455248"/>
          <a:ext cx="250412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768">
                  <a:extLst>
                    <a:ext uri="{9D8B030D-6E8A-4147-A177-3AD203B41FA5}">
                      <a16:colId xmlns:a16="http://schemas.microsoft.com/office/drawing/2014/main" val="1076731658"/>
                    </a:ext>
                  </a:extLst>
                </a:gridCol>
                <a:gridCol w="1570355">
                  <a:extLst>
                    <a:ext uri="{9D8B030D-6E8A-4147-A177-3AD203B41FA5}">
                      <a16:colId xmlns:a16="http://schemas.microsoft.com/office/drawing/2014/main" val="25109180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Key</a:t>
                      </a:r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Value</a:t>
                      </a:r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012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合計額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model1: </a:t>
                      </a:r>
                      <a:r>
                        <a:rPr kumimoji="1" lang="ja-JP" altLang="en-US" sz="1400"/>
                        <a:t>合計額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061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口座番号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model2: </a:t>
                      </a:r>
                      <a:r>
                        <a:rPr kumimoji="1" lang="ja-JP" altLang="en-US" sz="1400"/>
                        <a:t>口座番号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549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加入者名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model3:</a:t>
                      </a:r>
                      <a:r>
                        <a:rPr kumimoji="1" lang="ja-JP" altLang="en-US" sz="1400"/>
                        <a:t> 加入者名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471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2936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711309"/>
                  </a:ext>
                </a:extLst>
              </a:tr>
            </a:tbl>
          </a:graphicData>
        </a:graphic>
      </p:graphicFrame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3E7CAF4-56A1-5148-A1AA-6C3BD23B3B27}"/>
              </a:ext>
            </a:extLst>
          </p:cNvPr>
          <p:cNvSpPr txBox="1"/>
          <p:nvPr/>
        </p:nvSpPr>
        <p:spPr>
          <a:xfrm>
            <a:off x="466446" y="5687443"/>
            <a:ext cx="20168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/>
              <a:t>[</a:t>
            </a:r>
            <a:r>
              <a:rPr kumimoji="1" lang="ja-JP" altLang="en-US" sz="1200" i="1"/>
              <a:t>項目名学習モデル </a:t>
            </a:r>
            <a:r>
              <a:rPr kumimoji="1" lang="en-US" altLang="ja-JP" sz="1200" i="1" dirty="0"/>
              <a:t>Corpus]</a:t>
            </a:r>
            <a:endParaRPr kumimoji="1" lang="ja-JP" altLang="en-US" sz="1200" i="1"/>
          </a:p>
        </p:txBody>
      </p:sp>
      <p:sp>
        <p:nvSpPr>
          <p:cNvPr id="57" name="左矢印 56">
            <a:extLst>
              <a:ext uri="{FF2B5EF4-FFF2-40B4-BE49-F238E27FC236}">
                <a16:creationId xmlns:a16="http://schemas.microsoft.com/office/drawing/2014/main" id="{41463CD6-F5A6-074C-90A7-B56B534F9392}"/>
              </a:ext>
            </a:extLst>
          </p:cNvPr>
          <p:cNvSpPr/>
          <p:nvPr/>
        </p:nvSpPr>
        <p:spPr>
          <a:xfrm rot="1806593">
            <a:off x="2793989" y="4741695"/>
            <a:ext cx="653129" cy="55220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4D52AFA2-261E-B943-B12F-E2684B7AB48E}"/>
              </a:ext>
            </a:extLst>
          </p:cNvPr>
          <p:cNvSpPr txBox="1"/>
          <p:nvPr/>
        </p:nvSpPr>
        <p:spPr>
          <a:xfrm>
            <a:off x="7462575" y="932879"/>
            <a:ext cx="9989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/>
              <a:t>[</a:t>
            </a:r>
            <a:r>
              <a:rPr kumimoji="1" lang="ja-JP" altLang="en-US" sz="1200" i="1"/>
              <a:t>テキスト</a:t>
            </a:r>
            <a:r>
              <a:rPr kumimoji="1" lang="en-US" altLang="ja-JP" sz="1200" i="1" dirty="0"/>
              <a:t>BB]</a:t>
            </a:r>
            <a:endParaRPr kumimoji="1" lang="ja-JP" altLang="en-US" sz="1200" i="1"/>
          </a:p>
        </p:txBody>
      </p:sp>
      <p:pic>
        <p:nvPicPr>
          <p:cNvPr id="59" name="図 58">
            <a:extLst>
              <a:ext uri="{FF2B5EF4-FFF2-40B4-BE49-F238E27FC236}">
                <a16:creationId xmlns:a16="http://schemas.microsoft.com/office/drawing/2014/main" id="{66E3EF8B-A058-C145-92CA-274DAAA943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1868" y="1343527"/>
            <a:ext cx="1358375" cy="203584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60" name="図 59">
            <a:extLst>
              <a:ext uri="{FF2B5EF4-FFF2-40B4-BE49-F238E27FC236}">
                <a16:creationId xmlns:a16="http://schemas.microsoft.com/office/drawing/2014/main" id="{D15C1F61-236A-494B-9F9D-9E8FFE86E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4268" y="1495927"/>
            <a:ext cx="1358375" cy="2035843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25B240D0-AA8F-6F46-895C-D8C40C44E644}"/>
              </a:ext>
            </a:extLst>
          </p:cNvPr>
          <p:cNvSpPr txBox="1"/>
          <p:nvPr/>
        </p:nvSpPr>
        <p:spPr>
          <a:xfrm>
            <a:off x="4946245" y="3081513"/>
            <a:ext cx="806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・</a:t>
            </a:r>
            <a:endParaRPr kumimoji="1" lang="en-US" altLang="ja-JP" sz="2000" dirty="0"/>
          </a:p>
          <a:p>
            <a:r>
              <a:rPr kumimoji="1" lang="en-US" altLang="ja-JP" sz="2000" dirty="0"/>
              <a:t>   </a:t>
            </a:r>
            <a:r>
              <a:rPr kumimoji="1" lang="ja-JP" altLang="en-US" sz="2000"/>
              <a:t>・</a:t>
            </a:r>
            <a:endParaRPr kumimoji="1" lang="en-US" altLang="ja-JP" sz="2000" dirty="0"/>
          </a:p>
          <a:p>
            <a:r>
              <a:rPr lang="en-US" altLang="ja-JP" sz="2000" dirty="0"/>
              <a:t>       </a:t>
            </a:r>
            <a:r>
              <a:rPr kumimoji="1" lang="ja-JP" altLang="en-US" sz="2000"/>
              <a:t>・</a:t>
            </a:r>
            <a:endParaRPr kumimoji="1"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230263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644B860-9A5F-334E-8464-5B343D922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755" y="1789201"/>
            <a:ext cx="1350198" cy="84387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8" name="右矢印 7">
            <a:extLst>
              <a:ext uri="{FF2B5EF4-FFF2-40B4-BE49-F238E27FC236}">
                <a16:creationId xmlns:a16="http://schemas.microsoft.com/office/drawing/2014/main" id="{77A5CE36-0A40-A140-885B-E46209DC6942}"/>
              </a:ext>
            </a:extLst>
          </p:cNvPr>
          <p:cNvSpPr/>
          <p:nvPr/>
        </p:nvSpPr>
        <p:spPr>
          <a:xfrm>
            <a:off x="3703497" y="2205800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2934A88-7354-BE49-9BDE-96F35B87A97D}"/>
              </a:ext>
            </a:extLst>
          </p:cNvPr>
          <p:cNvSpPr txBox="1"/>
          <p:nvPr/>
        </p:nvSpPr>
        <p:spPr>
          <a:xfrm>
            <a:off x="761985" y="277779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分析対象文書</a:t>
            </a:r>
            <a:endParaRPr kumimoji="1" lang="en-US" altLang="ja-JP" sz="1200" dirty="0"/>
          </a:p>
          <a:p>
            <a:r>
              <a:rPr lang="ja-JP" altLang="en-US" sz="1200"/>
              <a:t>（</a:t>
            </a:r>
            <a:r>
              <a:rPr lang="en-US" altLang="ja-JP" sz="1200" dirty="0"/>
              <a:t>ex.. </a:t>
            </a:r>
            <a:r>
              <a:rPr lang="ja-JP" altLang="en-US" sz="1200"/>
              <a:t>税公金）</a:t>
            </a:r>
            <a:endParaRPr kumimoji="1" lang="en-US" altLang="ja-JP" sz="1200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F5E3536-BC25-754B-BA90-92CC81EADAD5}"/>
              </a:ext>
            </a:extLst>
          </p:cNvPr>
          <p:cNvSpPr txBox="1"/>
          <p:nvPr/>
        </p:nvSpPr>
        <p:spPr>
          <a:xfrm>
            <a:off x="4150901" y="2124071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学習モデル</a:t>
            </a:r>
            <a:endParaRPr kumimoji="1" lang="en-US" altLang="ja-JP" sz="1200" dirty="0"/>
          </a:p>
          <a:p>
            <a:r>
              <a:rPr kumimoji="1" lang="ja-JP" altLang="en-US" sz="1200"/>
              <a:t>選定</a:t>
            </a:r>
            <a:endParaRPr kumimoji="1" lang="en-US" altLang="ja-JP" sz="1200" dirty="0"/>
          </a:p>
        </p:txBody>
      </p:sp>
      <p:sp>
        <p:nvSpPr>
          <p:cNvPr id="36" name="テキスト ボックス 2">
            <a:extLst>
              <a:ext uri="{FF2B5EF4-FFF2-40B4-BE49-F238E27FC236}">
                <a16:creationId xmlns:a16="http://schemas.microsoft.com/office/drawing/2014/main" id="{BF46A31C-989D-454F-805F-A5F2D62B9C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69863"/>
            <a:ext cx="662713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</a:defRPr>
            </a:lvl9pPr>
          </a:lstStyle>
          <a:p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項目名学習モデル（</a:t>
            </a:r>
            <a:r>
              <a:rPr lang="en-US" altLang="ja-JP" sz="3200" b="1" dirty="0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Corpus</a:t>
            </a:r>
            <a:r>
              <a:rPr lang="ja-JP" altLang="en-US" sz="3200" b="1">
                <a:solidFill>
                  <a:srgbClr val="0000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）作成</a:t>
            </a:r>
            <a:endParaRPr lang="ja-JP" altLang="en-US" sz="3200" b="1" dirty="0">
              <a:solidFill>
                <a:srgbClr val="0000FF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5F8A5A0-38F4-7D49-8FAA-A4525AB66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593" y="2165688"/>
            <a:ext cx="585560" cy="5855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5149621-CEAA-2946-A06E-FF26A6B92E64}"/>
              </a:ext>
            </a:extLst>
          </p:cNvPr>
          <p:cNvSpPr txBox="1"/>
          <p:nvPr/>
        </p:nvSpPr>
        <p:spPr>
          <a:xfrm>
            <a:off x="2418324" y="2597318"/>
            <a:ext cx="81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 err="1"/>
              <a:t>CerveloX</a:t>
            </a:r>
            <a:endParaRPr kumimoji="1" lang="ja-JP" altLang="en-US" sz="1200" i="1"/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DB9AAF3E-66B1-4049-B3D7-4885BC123700}"/>
              </a:ext>
            </a:extLst>
          </p:cNvPr>
          <p:cNvSpPr/>
          <p:nvPr/>
        </p:nvSpPr>
        <p:spPr>
          <a:xfrm>
            <a:off x="1654112" y="220178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A9746E78-23D9-DC47-9488-C0BAE8E4F3DD}"/>
              </a:ext>
            </a:extLst>
          </p:cNvPr>
          <p:cNvSpPr txBox="1"/>
          <p:nvPr/>
        </p:nvSpPr>
        <p:spPr>
          <a:xfrm>
            <a:off x="900355" y="1089608"/>
            <a:ext cx="800219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200"/>
              <a:t>口座番号</a:t>
            </a:r>
            <a:endParaRPr lang="en-US" altLang="ja-JP" sz="12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86AC247-9AA7-D749-A3EF-64C61F4A64D4}"/>
              </a:ext>
            </a:extLst>
          </p:cNvPr>
          <p:cNvSpPr txBox="1"/>
          <p:nvPr/>
        </p:nvSpPr>
        <p:spPr>
          <a:xfrm>
            <a:off x="898106" y="1427995"/>
            <a:ext cx="732893" cy="27699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200"/>
              <a:t>合 計 額</a:t>
            </a:r>
            <a:endParaRPr kumimoji="1" lang="en-US" altLang="ja-JP" sz="1200" dirty="0"/>
          </a:p>
        </p:txBody>
      </p:sp>
      <p:graphicFrame>
        <p:nvGraphicFramePr>
          <p:cNvPr id="55" name="表 54">
            <a:extLst>
              <a:ext uri="{FF2B5EF4-FFF2-40B4-BE49-F238E27FC236}">
                <a16:creationId xmlns:a16="http://schemas.microsoft.com/office/drawing/2014/main" id="{C52E2195-EA10-8147-BC2A-A382AAB1B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215022"/>
              </p:ext>
            </p:extLst>
          </p:nvPr>
        </p:nvGraphicFramePr>
        <p:xfrm>
          <a:off x="5708883" y="1181282"/>
          <a:ext cx="250412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768">
                  <a:extLst>
                    <a:ext uri="{9D8B030D-6E8A-4147-A177-3AD203B41FA5}">
                      <a16:colId xmlns:a16="http://schemas.microsoft.com/office/drawing/2014/main" val="1076731658"/>
                    </a:ext>
                  </a:extLst>
                </a:gridCol>
                <a:gridCol w="1570355">
                  <a:extLst>
                    <a:ext uri="{9D8B030D-6E8A-4147-A177-3AD203B41FA5}">
                      <a16:colId xmlns:a16="http://schemas.microsoft.com/office/drawing/2014/main" val="25109180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Key</a:t>
                      </a:r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Value</a:t>
                      </a:r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012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合計額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model1: </a:t>
                      </a:r>
                      <a:r>
                        <a:rPr kumimoji="1" lang="ja-JP" altLang="en-US" sz="1400"/>
                        <a:t>合計額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5061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口座番号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model2: </a:t>
                      </a:r>
                      <a:r>
                        <a:rPr kumimoji="1" lang="ja-JP" altLang="en-US" sz="1400"/>
                        <a:t>口座番号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549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400"/>
                        <a:t>加入者名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dirty="0"/>
                        <a:t>model3:</a:t>
                      </a:r>
                      <a:r>
                        <a:rPr kumimoji="1" lang="ja-JP" altLang="en-US" sz="1400"/>
                        <a:t> 加入者名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471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2936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711309"/>
                  </a:ext>
                </a:extLst>
              </a:tr>
            </a:tbl>
          </a:graphicData>
        </a:graphic>
      </p:graphicFrame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03E7CAF4-56A1-5148-A1AA-6C3BD23B3B27}"/>
              </a:ext>
            </a:extLst>
          </p:cNvPr>
          <p:cNvSpPr txBox="1"/>
          <p:nvPr/>
        </p:nvSpPr>
        <p:spPr>
          <a:xfrm>
            <a:off x="5928798" y="947001"/>
            <a:ext cx="20168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/>
              <a:t>[</a:t>
            </a:r>
            <a:r>
              <a:rPr kumimoji="1" lang="ja-JP" altLang="en-US" sz="1200" i="1"/>
              <a:t>項目名学習モデル </a:t>
            </a:r>
            <a:r>
              <a:rPr kumimoji="1" lang="en-US" altLang="ja-JP" sz="1200" i="1" dirty="0"/>
              <a:t>Corpus]</a:t>
            </a:r>
            <a:endParaRPr kumimoji="1" lang="ja-JP" altLang="en-US" sz="1200" i="1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BF529AD-0AFB-134B-957E-780714F56379}"/>
              </a:ext>
            </a:extLst>
          </p:cNvPr>
          <p:cNvSpPr txBox="1"/>
          <p:nvPr/>
        </p:nvSpPr>
        <p:spPr>
          <a:xfrm>
            <a:off x="1840822" y="1281873"/>
            <a:ext cx="1917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外部パラメータ（必要項目）</a:t>
            </a:r>
            <a:endParaRPr kumimoji="1" lang="en-US" altLang="ja-JP" sz="1200" dirty="0"/>
          </a:p>
        </p:txBody>
      </p:sp>
      <p:sp>
        <p:nvSpPr>
          <p:cNvPr id="2" name="右中かっこ 1">
            <a:extLst>
              <a:ext uri="{FF2B5EF4-FFF2-40B4-BE49-F238E27FC236}">
                <a16:creationId xmlns:a16="http://schemas.microsoft.com/office/drawing/2014/main" id="{915568D7-261B-E84D-ACF4-FF9E46B98B3B}"/>
              </a:ext>
            </a:extLst>
          </p:cNvPr>
          <p:cNvSpPr/>
          <p:nvPr/>
        </p:nvSpPr>
        <p:spPr>
          <a:xfrm>
            <a:off x="1724638" y="1127744"/>
            <a:ext cx="169407" cy="563193"/>
          </a:xfrm>
          <a:prstGeom prst="rightBrace">
            <a:avLst/>
          </a:prstGeom>
          <a:ln>
            <a:solidFill>
              <a:schemeClr val="tx1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右矢印 44">
            <a:extLst>
              <a:ext uri="{FF2B5EF4-FFF2-40B4-BE49-F238E27FC236}">
                <a16:creationId xmlns:a16="http://schemas.microsoft.com/office/drawing/2014/main" id="{941DBAAF-B417-6244-8356-8E50C202EB01}"/>
              </a:ext>
            </a:extLst>
          </p:cNvPr>
          <p:cNvSpPr/>
          <p:nvPr/>
        </p:nvSpPr>
        <p:spPr>
          <a:xfrm>
            <a:off x="5059055" y="220178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46" name="円/楕円 45">
            <a:extLst>
              <a:ext uri="{FF2B5EF4-FFF2-40B4-BE49-F238E27FC236}">
                <a16:creationId xmlns:a16="http://schemas.microsoft.com/office/drawing/2014/main" id="{F4300A49-262C-694B-A784-7705B95A1260}"/>
              </a:ext>
            </a:extLst>
          </p:cNvPr>
          <p:cNvSpPr/>
          <p:nvPr/>
        </p:nvSpPr>
        <p:spPr>
          <a:xfrm>
            <a:off x="5661332" y="3815262"/>
            <a:ext cx="2729516" cy="221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1" name="円/楕円 50">
            <a:extLst>
              <a:ext uri="{FF2B5EF4-FFF2-40B4-BE49-F238E27FC236}">
                <a16:creationId xmlns:a16="http://schemas.microsoft.com/office/drawing/2014/main" id="{7605251B-15C6-014C-8041-FC1DBB4D4436}"/>
              </a:ext>
            </a:extLst>
          </p:cNvPr>
          <p:cNvSpPr/>
          <p:nvPr/>
        </p:nvSpPr>
        <p:spPr>
          <a:xfrm>
            <a:off x="6249244" y="4270005"/>
            <a:ext cx="893349" cy="666832"/>
          </a:xfrm>
          <a:prstGeom prst="ellipse">
            <a:avLst/>
          </a:prstGeom>
          <a:gradFill>
            <a:gsLst>
              <a:gs pos="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</a:gsLst>
          </a:gra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Model1</a:t>
            </a:r>
          </a:p>
          <a:p>
            <a:pPr algn="ctr"/>
            <a:r>
              <a:rPr kumimoji="1" lang="ja-JP" altLang="en-US" sz="80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合計額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2" name="円/楕円 51">
            <a:extLst>
              <a:ext uri="{FF2B5EF4-FFF2-40B4-BE49-F238E27FC236}">
                <a16:creationId xmlns:a16="http://schemas.microsoft.com/office/drawing/2014/main" id="{16EFB0E2-47BB-3240-A0AC-8CF7C7C5964C}"/>
              </a:ext>
            </a:extLst>
          </p:cNvPr>
          <p:cNvSpPr/>
          <p:nvPr/>
        </p:nvSpPr>
        <p:spPr>
          <a:xfrm>
            <a:off x="7162059" y="4708155"/>
            <a:ext cx="893349" cy="666832"/>
          </a:xfrm>
          <a:prstGeom prst="ellipse">
            <a:avLst/>
          </a:prstGeom>
          <a:gradFill>
            <a:gsLst>
              <a:gs pos="0">
                <a:srgbClr val="002060"/>
              </a:gs>
              <a:gs pos="100000">
                <a:schemeClr val="accent1">
                  <a:lumMod val="60000"/>
                  <a:lumOff val="40000"/>
                </a:schemeClr>
              </a:gs>
            </a:gsLst>
          </a:gra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Model2</a:t>
            </a:r>
          </a:p>
          <a:p>
            <a:pPr algn="ctr"/>
            <a:r>
              <a:rPr kumimoji="1" lang="ja-JP" altLang="en-US" sz="80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口座番号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3" name="円/楕円 52">
            <a:extLst>
              <a:ext uri="{FF2B5EF4-FFF2-40B4-BE49-F238E27FC236}">
                <a16:creationId xmlns:a16="http://schemas.microsoft.com/office/drawing/2014/main" id="{AA1940A3-8366-DE41-B33F-8AADD99634B7}"/>
              </a:ext>
            </a:extLst>
          </p:cNvPr>
          <p:cNvSpPr/>
          <p:nvPr/>
        </p:nvSpPr>
        <p:spPr>
          <a:xfrm>
            <a:off x="6215903" y="5184405"/>
            <a:ext cx="893349" cy="666832"/>
          </a:xfrm>
          <a:prstGeom prst="ellipse">
            <a:avLst/>
          </a:prstGeom>
          <a:gradFill>
            <a:gsLst>
              <a:gs pos="0">
                <a:schemeClr val="accent5">
                  <a:lumMod val="5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Model3</a:t>
            </a:r>
          </a:p>
          <a:p>
            <a:pPr algn="ctr"/>
            <a:r>
              <a:rPr lang="en-US" altLang="ja-JP" sz="800" dirty="0">
                <a:solidFill>
                  <a:schemeClr val="bg1"/>
                </a:solidFill>
                <a:latin typeface="メイリオ" pitchFamily="50" charset="-128"/>
                <a:ea typeface="メイリオ" pitchFamily="50" charset="-128"/>
              </a:rPr>
              <a:t>----</a:t>
            </a:r>
            <a:endParaRPr kumimoji="1" lang="en-US" altLang="ja-JP" sz="800" dirty="0">
              <a:solidFill>
                <a:schemeClr val="bg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EE8AFAF-0661-0A41-873D-0456624B5DF1}"/>
              </a:ext>
            </a:extLst>
          </p:cNvPr>
          <p:cNvSpPr txBox="1"/>
          <p:nvPr/>
        </p:nvSpPr>
        <p:spPr>
          <a:xfrm>
            <a:off x="6363696" y="3910025"/>
            <a:ext cx="1555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i="1" dirty="0"/>
              <a:t>[</a:t>
            </a:r>
            <a:r>
              <a:rPr kumimoji="1" lang="ja-JP" altLang="en-US" sz="1200" i="1"/>
              <a:t>学習モデル </a:t>
            </a:r>
            <a:r>
              <a:rPr kumimoji="1" lang="en-US" altLang="ja-JP" sz="1200" i="1" dirty="0"/>
              <a:t>Corpus]</a:t>
            </a:r>
            <a:endParaRPr kumimoji="1" lang="ja-JP" altLang="en-US" sz="1200" i="1"/>
          </a:p>
        </p:txBody>
      </p:sp>
      <p:sp>
        <p:nvSpPr>
          <p:cNvPr id="59" name="右矢印 58">
            <a:extLst>
              <a:ext uri="{FF2B5EF4-FFF2-40B4-BE49-F238E27FC236}">
                <a16:creationId xmlns:a16="http://schemas.microsoft.com/office/drawing/2014/main" id="{7D8A3DF3-D5C5-CD48-9035-D8B47477337E}"/>
              </a:ext>
            </a:extLst>
          </p:cNvPr>
          <p:cNvSpPr/>
          <p:nvPr/>
        </p:nvSpPr>
        <p:spPr>
          <a:xfrm flipH="1">
            <a:off x="5151295" y="4820665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E9AFC0-2C93-E748-AE42-6C27B670FBD5}"/>
              </a:ext>
            </a:extLst>
          </p:cNvPr>
          <p:cNvSpPr txBox="1"/>
          <p:nvPr/>
        </p:nvSpPr>
        <p:spPr>
          <a:xfrm>
            <a:off x="4229773" y="4889337"/>
            <a:ext cx="1249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学習モデル</a:t>
            </a:r>
            <a:endParaRPr kumimoji="1" lang="en-US" altLang="ja-JP" sz="1200" dirty="0"/>
          </a:p>
          <a:p>
            <a:r>
              <a:rPr kumimoji="1" lang="ja-JP" altLang="en-US" sz="1200"/>
              <a:t>による認識処理</a:t>
            </a:r>
            <a:endParaRPr kumimoji="1" lang="en-US" altLang="ja-JP" sz="1200" dirty="0"/>
          </a:p>
        </p:txBody>
      </p:sp>
      <p:sp>
        <p:nvSpPr>
          <p:cNvPr id="61" name="右矢印 60">
            <a:extLst>
              <a:ext uri="{FF2B5EF4-FFF2-40B4-BE49-F238E27FC236}">
                <a16:creationId xmlns:a16="http://schemas.microsoft.com/office/drawing/2014/main" id="{4111B036-CE91-1142-8344-C90D0BA01B46}"/>
              </a:ext>
            </a:extLst>
          </p:cNvPr>
          <p:cNvSpPr/>
          <p:nvPr/>
        </p:nvSpPr>
        <p:spPr>
          <a:xfrm flipH="1">
            <a:off x="3799749" y="4864777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99E7904C-0D97-024F-80FE-621CE8B227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7070" y="3585418"/>
            <a:ext cx="1826927" cy="2731164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D233EDE-2AC5-564C-954D-540076EA6295}"/>
              </a:ext>
            </a:extLst>
          </p:cNvPr>
          <p:cNvSpPr/>
          <p:nvPr/>
        </p:nvSpPr>
        <p:spPr>
          <a:xfrm>
            <a:off x="1869981" y="3773277"/>
            <a:ext cx="180000" cy="720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4F92549-5B64-A942-823F-52F4308C24A1}"/>
              </a:ext>
            </a:extLst>
          </p:cNvPr>
          <p:cNvSpPr/>
          <p:nvPr/>
        </p:nvSpPr>
        <p:spPr>
          <a:xfrm>
            <a:off x="1857136" y="4895158"/>
            <a:ext cx="288000" cy="720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63" name="右矢印 62">
            <a:extLst>
              <a:ext uri="{FF2B5EF4-FFF2-40B4-BE49-F238E27FC236}">
                <a16:creationId xmlns:a16="http://schemas.microsoft.com/office/drawing/2014/main" id="{921C648F-F6BC-4C4F-B52B-E799CDB13E6D}"/>
              </a:ext>
            </a:extLst>
          </p:cNvPr>
          <p:cNvSpPr/>
          <p:nvPr/>
        </p:nvSpPr>
        <p:spPr>
          <a:xfrm rot="5400000">
            <a:off x="6786255" y="342098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777E6B20-9F0F-A341-9FE9-E836118D8E87}"/>
              </a:ext>
            </a:extLst>
          </p:cNvPr>
          <p:cNvSpPr txBox="1"/>
          <p:nvPr/>
        </p:nvSpPr>
        <p:spPr>
          <a:xfrm>
            <a:off x="381673" y="4140037"/>
            <a:ext cx="947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必要項目</a:t>
            </a:r>
            <a:endParaRPr lang="en-US" altLang="ja-JP" sz="1200" dirty="0"/>
          </a:p>
          <a:p>
            <a:r>
              <a:rPr lang="ja-JP" altLang="en-US" sz="1200"/>
              <a:t>位置特定</a:t>
            </a:r>
            <a:endParaRPr lang="en-US" altLang="ja-JP" sz="1200" dirty="0"/>
          </a:p>
          <a:p>
            <a:r>
              <a:rPr kumimoji="1" lang="en-US" altLang="ja-JP" sz="1200" dirty="0"/>
              <a:t>[ x, y, w, h ]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95714E8-79CE-2348-A289-3EEF16D77757}"/>
              </a:ext>
            </a:extLst>
          </p:cNvPr>
          <p:cNvCxnSpPr>
            <a:stCxn id="64" idx="3"/>
            <a:endCxn id="14" idx="1"/>
          </p:cNvCxnSpPr>
          <p:nvPr/>
        </p:nvCxnSpPr>
        <p:spPr>
          <a:xfrm flipV="1">
            <a:off x="1328727" y="3809277"/>
            <a:ext cx="541254" cy="65392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9304973-089E-A844-A53F-965BFA425782}"/>
              </a:ext>
            </a:extLst>
          </p:cNvPr>
          <p:cNvCxnSpPr>
            <a:stCxn id="64" idx="3"/>
            <a:endCxn id="7" idx="1"/>
          </p:cNvCxnSpPr>
          <p:nvPr/>
        </p:nvCxnSpPr>
        <p:spPr>
          <a:xfrm>
            <a:off x="1328727" y="4463203"/>
            <a:ext cx="488343" cy="487797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右矢印 64">
            <a:extLst>
              <a:ext uri="{FF2B5EF4-FFF2-40B4-BE49-F238E27FC236}">
                <a16:creationId xmlns:a16="http://schemas.microsoft.com/office/drawing/2014/main" id="{50733AA7-A5D5-984C-BBB9-60B7EBC4FA69}"/>
              </a:ext>
            </a:extLst>
          </p:cNvPr>
          <p:cNvSpPr/>
          <p:nvPr/>
        </p:nvSpPr>
        <p:spPr>
          <a:xfrm rot="1590451">
            <a:off x="1628712" y="1731886"/>
            <a:ext cx="432000" cy="2887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  <a:latin typeface="メイリオ" pitchFamily="50" charset="-128"/>
              <a:ea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5241369"/>
      </p:ext>
    </p:extLst>
  </p:cSld>
  <p:clrMapOvr>
    <a:masterClrMapping/>
  </p:clrMapOvr>
</p:sld>
</file>

<file path=ppt/theme/theme1.xml><?xml version="1.0" encoding="utf-8"?>
<a:theme xmlns:a="http://schemas.openxmlformats.org/drawingml/2006/main" name="LUC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 sz="1050" dirty="0">
            <a:solidFill>
              <a:schemeClr val="tx1"/>
            </a:solidFill>
            <a:latin typeface="メイリオ" pitchFamily="50" charset="-128"/>
            <a:ea typeface="メイリオ" pitchFamily="50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prstDash val="sys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LUCA</Template>
  <TotalTime>34646</TotalTime>
  <Words>551</Words>
  <Application>Microsoft Macintosh PowerPoint</Application>
  <PresentationFormat>A4 210 x 297 mm</PresentationFormat>
  <Paragraphs>159</Paragraphs>
  <Slides>8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8</vt:i4>
      </vt:variant>
    </vt:vector>
  </HeadingPairs>
  <TitlesOfParts>
    <vt:vector size="17" baseType="lpstr">
      <vt:lpstr>Meiryo UI</vt:lpstr>
      <vt:lpstr>ＭＳ Ｐゴシック</vt:lpstr>
      <vt:lpstr>メイリオ</vt:lpstr>
      <vt:lpstr>Arial</vt:lpstr>
      <vt:lpstr>Calibri</vt:lpstr>
      <vt:lpstr>Tahoma</vt:lpstr>
      <vt:lpstr>Times New Roman</vt:lpstr>
      <vt:lpstr>LUCA</vt:lpstr>
      <vt:lpstr>1_Office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PGI_3</dc:title>
  <dc:creator>m-washi@primagest.co.jp</dc:creator>
  <cp:lastModifiedBy>直志 綿貫</cp:lastModifiedBy>
  <cp:revision>3139</cp:revision>
  <cp:lastPrinted>2017-05-19T08:47:34Z</cp:lastPrinted>
  <dcterms:created xsi:type="dcterms:W3CDTF">2012-04-13T06:06:08Z</dcterms:created>
  <dcterms:modified xsi:type="dcterms:W3CDTF">2019-05-14T03:03:46Z</dcterms:modified>
</cp:coreProperties>
</file>

<file path=docProps/thumbnail.jpeg>
</file>